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media/image11.jpg" ContentType="image/jpeg"/>
  <Override PartName="/ppt/media/image13.jpg" ContentType="image/jpeg"/>
  <Override PartName="/ppt/media/image15.jpg" ContentType="image/jpeg"/>
  <Override PartName="/ppt/media/image16.jpg" ContentType="image/jpeg"/>
  <Override PartName="/ppt/media/image17.jp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5"/>
  </p:sldMasterIdLst>
  <p:notesMasterIdLst>
    <p:notesMasterId r:id="rId69"/>
  </p:notesMasterIdLst>
  <p:sldIdLst>
    <p:sldId id="262" r:id="rId6"/>
    <p:sldId id="284" r:id="rId7"/>
    <p:sldId id="285" r:id="rId8"/>
    <p:sldId id="361" r:id="rId9"/>
    <p:sldId id="362" r:id="rId10"/>
    <p:sldId id="287" r:id="rId11"/>
    <p:sldId id="360" r:id="rId12"/>
    <p:sldId id="288" r:id="rId13"/>
    <p:sldId id="289" r:id="rId14"/>
    <p:sldId id="336" r:id="rId15"/>
    <p:sldId id="268" r:id="rId16"/>
    <p:sldId id="293" r:id="rId17"/>
    <p:sldId id="296" r:id="rId18"/>
    <p:sldId id="337" r:id="rId19"/>
    <p:sldId id="295" r:id="rId20"/>
    <p:sldId id="298" r:id="rId21"/>
    <p:sldId id="300" r:id="rId22"/>
    <p:sldId id="301" r:id="rId23"/>
    <p:sldId id="299" r:id="rId24"/>
    <p:sldId id="474" r:id="rId25"/>
    <p:sldId id="339" r:id="rId26"/>
    <p:sldId id="340" r:id="rId27"/>
    <p:sldId id="349" r:id="rId28"/>
    <p:sldId id="343" r:id="rId29"/>
    <p:sldId id="344" r:id="rId30"/>
    <p:sldId id="350" r:id="rId31"/>
    <p:sldId id="313" r:id="rId32"/>
    <p:sldId id="310" r:id="rId33"/>
    <p:sldId id="314" r:id="rId34"/>
    <p:sldId id="311" r:id="rId35"/>
    <p:sldId id="346" r:id="rId36"/>
    <p:sldId id="316" r:id="rId37"/>
    <p:sldId id="315" r:id="rId38"/>
    <p:sldId id="317" r:id="rId39"/>
    <p:sldId id="318" r:id="rId40"/>
    <p:sldId id="363" r:id="rId41"/>
    <p:sldId id="353" r:id="rId42"/>
    <p:sldId id="366" r:id="rId43"/>
    <p:sldId id="367" r:id="rId44"/>
    <p:sldId id="356" r:id="rId45"/>
    <p:sldId id="365" r:id="rId46"/>
    <p:sldId id="325" r:id="rId47"/>
    <p:sldId id="368" r:id="rId48"/>
    <p:sldId id="369" r:id="rId49"/>
    <p:sldId id="370" r:id="rId50"/>
    <p:sldId id="371" r:id="rId51"/>
    <p:sldId id="351" r:id="rId52"/>
    <p:sldId id="475" r:id="rId53"/>
    <p:sldId id="476" r:id="rId54"/>
    <p:sldId id="477" r:id="rId55"/>
    <p:sldId id="478" r:id="rId56"/>
    <p:sldId id="479" r:id="rId57"/>
    <p:sldId id="480" r:id="rId58"/>
    <p:sldId id="481" r:id="rId59"/>
    <p:sldId id="482" r:id="rId60"/>
    <p:sldId id="330" r:id="rId61"/>
    <p:sldId id="331" r:id="rId62"/>
    <p:sldId id="352" r:id="rId63"/>
    <p:sldId id="332" r:id="rId64"/>
    <p:sldId id="333" r:id="rId65"/>
    <p:sldId id="334" r:id="rId66"/>
    <p:sldId id="335" r:id="rId67"/>
    <p:sldId id="269" r:id="rId68"/>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eresa Kramer" initials="256" lastIdx="20" clrIdx="0"/>
  <p:cmAuthor id="1" name="# #" initials="" lastIdx="0" clrIdx="1"/>
  <p:cmAuthor id="2" name="Vanessa Rötzel" initials="235" lastIdx="3" clrIdx="2"/>
  <p:cmAuthor id="3" name="Kolja Bienert" initials="255" lastIdx="3" clrIdx="3"/>
  <p:cmAuthor id="4" name="Eva Bernarding" initials="396"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154194"/>
    <a:srgbClr val="EBE4D1"/>
    <a:srgbClr val="D8CBA7"/>
    <a:srgbClr val="FFFFCC"/>
    <a:srgbClr val="00FF00"/>
    <a:srgbClr val="FF00FF"/>
    <a:srgbClr val="14ADE5"/>
    <a:srgbClr val="595959"/>
    <a:srgbClr val="D305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97" autoAdjust="0"/>
    <p:restoredTop sz="93391" autoAdjust="0"/>
  </p:normalViewPr>
  <p:slideViewPr>
    <p:cSldViewPr snapToObjects="1">
      <p:cViewPr varScale="1">
        <p:scale>
          <a:sx n="81" d="100"/>
          <a:sy n="81" d="100"/>
        </p:scale>
        <p:origin x="1819" y="69"/>
      </p:cViewPr>
      <p:guideLst>
        <p:guide orient="horz" pos="2160"/>
        <p:guide pos="2880"/>
      </p:guideLst>
    </p:cSldViewPr>
  </p:slideViewPr>
  <p:outlineViewPr>
    <p:cViewPr>
      <p:scale>
        <a:sx n="33" d="100"/>
        <a:sy n="33" d="100"/>
      </p:scale>
      <p:origin x="0" y="-62788"/>
    </p:cViewPr>
  </p:outlineViewPr>
  <p:notesTextViewPr>
    <p:cViewPr>
      <p:scale>
        <a:sx n="100" d="100"/>
        <a:sy n="100" d="100"/>
      </p:scale>
      <p:origin x="0" y="0"/>
    </p:cViewPr>
  </p:notesTextViewPr>
  <p:sorterViewPr>
    <p:cViewPr varScale="1">
      <p:scale>
        <a:sx n="1" d="1"/>
        <a:sy n="1" d="1"/>
      </p:scale>
      <p:origin x="0" y="-19824"/>
    </p:cViewPr>
  </p:sorterViewPr>
  <p:notesViewPr>
    <p:cSldViewPr snapToObjects="1">
      <p:cViewPr varScale="1">
        <p:scale>
          <a:sx n="98" d="100"/>
          <a:sy n="98" d="100"/>
        </p:scale>
        <p:origin x="-35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CDCEFB-898B-4D53-AD30-1C0637C1A49B}" type="datetimeFigureOut">
              <a:rPr lang="de-DE" smtClean="0"/>
              <a:t>07.09.2020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EF2189-20D5-4BCE-AE74-34C4CAF368F8}" type="slidenum">
              <a:rPr lang="de-DE" smtClean="0"/>
              <a:t>‹Nr.›</a:t>
            </a:fld>
            <a:endParaRPr lang="de-DE"/>
          </a:p>
        </p:txBody>
      </p:sp>
    </p:spTree>
    <p:extLst>
      <p:ext uri="{BB962C8B-B14F-4D97-AF65-F5344CB8AC3E}">
        <p14:creationId xmlns:p14="http://schemas.microsoft.com/office/powerpoint/2010/main" val="86963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Bilder und Schrift</a:t>
            </a:r>
            <a:r>
              <a:rPr lang="de-DE" baseline="0"/>
              <a:t> sind nicht gestochen scharf.</a:t>
            </a:r>
            <a:endParaRPr lang="de-DE"/>
          </a:p>
        </p:txBody>
      </p:sp>
      <p:sp>
        <p:nvSpPr>
          <p:cNvPr id="4" name="Foliennummernplatzhalter 3"/>
          <p:cNvSpPr>
            <a:spLocks noGrp="1"/>
          </p:cNvSpPr>
          <p:nvPr>
            <p:ph type="sldNum" sz="quarter" idx="10"/>
          </p:nvPr>
        </p:nvSpPr>
        <p:spPr/>
        <p:txBody>
          <a:bodyPr/>
          <a:lstStyle/>
          <a:p>
            <a:fld id="{7AEF2189-20D5-4BCE-AE74-34C4CAF368F8}" type="slidenum">
              <a:rPr lang="de-DE" smtClean="0"/>
              <a:t>1</a:t>
            </a:fld>
            <a:endParaRPr lang="de-DE"/>
          </a:p>
        </p:txBody>
      </p:sp>
    </p:spTree>
    <p:extLst>
      <p:ext uri="{BB962C8B-B14F-4D97-AF65-F5344CB8AC3E}">
        <p14:creationId xmlns:p14="http://schemas.microsoft.com/office/powerpoint/2010/main" val="262828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t>Bilder und Schrift</a:t>
            </a:r>
            <a:r>
              <a:rPr lang="de-DE" baseline="0"/>
              <a:t> sind nicht gestochen scharf.</a:t>
            </a:r>
            <a:endParaRPr lang="de-DE"/>
          </a:p>
          <a:p>
            <a:endParaRPr lang="de-DE"/>
          </a:p>
        </p:txBody>
      </p:sp>
      <p:sp>
        <p:nvSpPr>
          <p:cNvPr id="4" name="Foliennummernplatzhalter 3"/>
          <p:cNvSpPr>
            <a:spLocks noGrp="1"/>
          </p:cNvSpPr>
          <p:nvPr>
            <p:ph type="sldNum" sz="quarter" idx="10"/>
          </p:nvPr>
        </p:nvSpPr>
        <p:spPr/>
        <p:txBody>
          <a:bodyPr/>
          <a:lstStyle/>
          <a:p>
            <a:fld id="{7AEF2189-20D5-4BCE-AE74-34C4CAF368F8}" type="slidenum">
              <a:rPr lang="de-DE" smtClean="0"/>
              <a:t>2</a:t>
            </a:fld>
            <a:endParaRPr lang="de-DE"/>
          </a:p>
        </p:txBody>
      </p:sp>
    </p:spTree>
    <p:extLst>
      <p:ext uri="{BB962C8B-B14F-4D97-AF65-F5344CB8AC3E}">
        <p14:creationId xmlns:p14="http://schemas.microsoft.com/office/powerpoint/2010/main" val="2000049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t>Bilder und Schrift</a:t>
            </a:r>
            <a:r>
              <a:rPr lang="de-DE" baseline="0"/>
              <a:t> sind nicht gestochen scharf.</a:t>
            </a:r>
            <a:endParaRPr lang="de-DE"/>
          </a:p>
          <a:p>
            <a:endParaRPr lang="de-DE"/>
          </a:p>
        </p:txBody>
      </p:sp>
      <p:sp>
        <p:nvSpPr>
          <p:cNvPr id="4" name="Foliennummernplatzhalter 3"/>
          <p:cNvSpPr>
            <a:spLocks noGrp="1"/>
          </p:cNvSpPr>
          <p:nvPr>
            <p:ph type="sldNum" sz="quarter" idx="10"/>
          </p:nvPr>
        </p:nvSpPr>
        <p:spPr/>
        <p:txBody>
          <a:bodyPr/>
          <a:lstStyle/>
          <a:p>
            <a:fld id="{7AEF2189-20D5-4BCE-AE74-34C4CAF368F8}" type="slidenum">
              <a:rPr lang="de-DE" smtClean="0"/>
              <a:t>11</a:t>
            </a:fld>
            <a:endParaRPr lang="de-DE"/>
          </a:p>
        </p:txBody>
      </p:sp>
    </p:spTree>
    <p:extLst>
      <p:ext uri="{BB962C8B-B14F-4D97-AF65-F5344CB8AC3E}">
        <p14:creationId xmlns:p14="http://schemas.microsoft.com/office/powerpoint/2010/main" val="336164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3BAD5B4-D91D-4DAC-9F27-FAE89CA6CEAD}" type="slidenum">
              <a:rPr lang="de-DE" smtClean="0">
                <a:solidFill>
                  <a:prstClr val="black"/>
                </a:solidFill>
              </a:rPr>
              <a:pPr/>
              <a:t>14</a:t>
            </a:fld>
            <a:endParaRPr lang="de-DE">
              <a:solidFill>
                <a:prstClr val="black"/>
              </a:solidFill>
            </a:endParaRPr>
          </a:p>
        </p:txBody>
      </p:sp>
    </p:spTree>
    <p:extLst>
      <p:ext uri="{BB962C8B-B14F-4D97-AF65-F5344CB8AC3E}">
        <p14:creationId xmlns:p14="http://schemas.microsoft.com/office/powerpoint/2010/main" val="2527988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pPr>
              <a:defRPr/>
            </a:pPr>
            <a:fld id="{AF26AAB9-D824-458E-89BB-9E64B45B7852}" type="slidenum">
              <a:rPr lang="de-DE" altLang="de-DE" smtClean="0"/>
              <a:pPr>
                <a:defRPr/>
              </a:pPr>
              <a:t>50</a:t>
            </a:fld>
            <a:endParaRPr lang="de-DE" altLang="de-DE"/>
          </a:p>
        </p:txBody>
      </p:sp>
    </p:spTree>
    <p:extLst>
      <p:ext uri="{BB962C8B-B14F-4D97-AF65-F5344CB8AC3E}">
        <p14:creationId xmlns:p14="http://schemas.microsoft.com/office/powerpoint/2010/main" val="283095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t>Bilder und Schrift</a:t>
            </a:r>
            <a:r>
              <a:rPr lang="de-DE" baseline="0"/>
              <a:t> sind nicht gestochen scharf.</a:t>
            </a:r>
            <a:endParaRPr lang="de-DE"/>
          </a:p>
          <a:p>
            <a:endParaRPr lang="de-DE"/>
          </a:p>
        </p:txBody>
      </p:sp>
      <p:sp>
        <p:nvSpPr>
          <p:cNvPr id="4" name="Foliennummernplatzhalter 3"/>
          <p:cNvSpPr>
            <a:spLocks noGrp="1"/>
          </p:cNvSpPr>
          <p:nvPr>
            <p:ph type="sldNum" sz="quarter" idx="10"/>
          </p:nvPr>
        </p:nvSpPr>
        <p:spPr/>
        <p:txBody>
          <a:bodyPr/>
          <a:lstStyle/>
          <a:p>
            <a:fld id="{7AEF2189-20D5-4BCE-AE74-34C4CAF368F8}" type="slidenum">
              <a:rPr lang="de-DE" smtClean="0"/>
              <a:t>63</a:t>
            </a:fld>
            <a:endParaRPr lang="de-DE"/>
          </a:p>
        </p:txBody>
      </p:sp>
    </p:spTree>
    <p:extLst>
      <p:ext uri="{BB962C8B-B14F-4D97-AF65-F5344CB8AC3E}">
        <p14:creationId xmlns:p14="http://schemas.microsoft.com/office/powerpoint/2010/main" val="1771387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H1, Content)">
    <p:spTree>
      <p:nvGrpSpPr>
        <p:cNvPr id="1" name=""/>
        <p:cNvGrpSpPr/>
        <p:nvPr/>
      </p:nvGrpSpPr>
      <p:grpSpPr>
        <a:xfrm>
          <a:off x="0" y="0"/>
          <a:ext cx="0" cy="0"/>
          <a:chOff x="0" y="0"/>
          <a:chExt cx="0" cy="0"/>
        </a:xfrm>
      </p:grpSpPr>
      <p:sp>
        <p:nvSpPr>
          <p:cNvPr id="8"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
        <p:nvSpPr>
          <p:cNvPr id="10" name="Inhaltsplatzhalter 9"/>
          <p:cNvSpPr>
            <a:spLocks noGrp="1"/>
          </p:cNvSpPr>
          <p:nvPr>
            <p:ph sz="quarter" idx="11"/>
          </p:nvPr>
        </p:nvSpPr>
        <p:spPr>
          <a:xfrm>
            <a:off x="175084" y="2460672"/>
            <a:ext cx="8640763" cy="4312920"/>
          </a:xfrm>
          <a:prstGeom prst="rect">
            <a:avLst/>
          </a:prstGeom>
        </p:spPr>
        <p:txBody>
          <a:bodyPr vert="horz" lIns="144000"/>
          <a:lstStyle>
            <a:lvl1pPr marL="0" indent="0">
              <a:buClr>
                <a:schemeClr val="tx2"/>
              </a:buClr>
              <a:buFontTx/>
              <a:buNone/>
              <a:defRPr sz="2000">
                <a:solidFill>
                  <a:schemeClr val="bg1">
                    <a:lumMod val="50000"/>
                  </a:schemeClr>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0311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seite A ">
    <p:spTree>
      <p:nvGrpSpPr>
        <p:cNvPr id="1" name=""/>
        <p:cNvGrpSpPr/>
        <p:nvPr/>
      </p:nvGrpSpPr>
      <p:grpSpPr>
        <a:xfrm>
          <a:off x="0" y="0"/>
          <a:ext cx="0" cy="0"/>
          <a:chOff x="0" y="0"/>
          <a:chExt cx="0" cy="0"/>
        </a:xfrm>
      </p:grpSpPr>
      <p:pic>
        <p:nvPicPr>
          <p:cNvPr id="7" name="Bild 6" descr="180508_JfE_Schmetterli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Bild 8"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spTree>
    <p:extLst>
      <p:ext uri="{BB962C8B-B14F-4D97-AF65-F5344CB8AC3E}">
        <p14:creationId xmlns:p14="http://schemas.microsoft.com/office/powerpoint/2010/main" val="91423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seite B">
    <p:spTree>
      <p:nvGrpSpPr>
        <p:cNvPr id="1" name=""/>
        <p:cNvGrpSpPr/>
        <p:nvPr/>
      </p:nvGrpSpPr>
      <p:grpSpPr>
        <a:xfrm>
          <a:off x="0" y="0"/>
          <a:ext cx="0" cy="0"/>
          <a:chOff x="0" y="0"/>
          <a:chExt cx="0" cy="0"/>
        </a:xfrm>
      </p:grpSpPr>
      <p:pic>
        <p:nvPicPr>
          <p:cNvPr id="2" name="Bild 1" descr="180604_JfE_Worksh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Bild 8"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9"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5375"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spTree>
    <p:extLst>
      <p:ext uri="{BB962C8B-B14F-4D97-AF65-F5344CB8AC3E}">
        <p14:creationId xmlns:p14="http://schemas.microsoft.com/office/powerpoint/2010/main" val="3524688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seite C">
    <p:spTree>
      <p:nvGrpSpPr>
        <p:cNvPr id="1" name=""/>
        <p:cNvGrpSpPr/>
        <p:nvPr/>
      </p:nvGrpSpPr>
      <p:grpSpPr>
        <a:xfrm>
          <a:off x="0" y="0"/>
          <a:ext cx="0" cy="0"/>
          <a:chOff x="0" y="0"/>
          <a:chExt cx="0" cy="0"/>
        </a:xfrm>
      </p:grpSpPr>
      <p:pic>
        <p:nvPicPr>
          <p:cNvPr id="7" name="Bild 6" descr="180604_JfE_Lavagan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Bild 8" descr="Logofahn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9" descr="Logofahn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spTree>
    <p:extLst>
      <p:ext uri="{BB962C8B-B14F-4D97-AF65-F5344CB8AC3E}">
        <p14:creationId xmlns:p14="http://schemas.microsoft.com/office/powerpoint/2010/main" val="242358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seite D">
    <p:spTree>
      <p:nvGrpSpPr>
        <p:cNvPr id="1" name=""/>
        <p:cNvGrpSpPr/>
        <p:nvPr/>
      </p:nvGrpSpPr>
      <p:grpSpPr>
        <a:xfrm>
          <a:off x="0" y="0"/>
          <a:ext cx="0" cy="0"/>
          <a:chOff x="0" y="0"/>
          <a:chExt cx="0" cy="0"/>
        </a:xfrm>
      </p:grpSpPr>
      <p:pic>
        <p:nvPicPr>
          <p:cNvPr id="2" name="Bild 1" descr="180604_JfE_Polonai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pic>
        <p:nvPicPr>
          <p:cNvPr id="6" name="Bild 9"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5375"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072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 (Sterne)">
    <p:spTree>
      <p:nvGrpSpPr>
        <p:cNvPr id="1" name=""/>
        <p:cNvGrpSpPr/>
        <p:nvPr/>
      </p:nvGrpSpPr>
      <p:grpSpPr>
        <a:xfrm>
          <a:off x="0" y="0"/>
          <a:ext cx="0" cy="0"/>
          <a:chOff x="0" y="0"/>
          <a:chExt cx="0" cy="0"/>
        </a:xfrm>
      </p:grpSpPr>
      <p:pic>
        <p:nvPicPr>
          <p:cNvPr id="2" name="Bild 1" descr="180523_JfE_PPT_Titelfolie_A_Stern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0367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B (Puzzle)">
    <p:spTree>
      <p:nvGrpSpPr>
        <p:cNvPr id="1" name=""/>
        <p:cNvGrpSpPr/>
        <p:nvPr/>
      </p:nvGrpSpPr>
      <p:grpSpPr>
        <a:xfrm>
          <a:off x="0" y="0"/>
          <a:ext cx="0" cy="0"/>
          <a:chOff x="0" y="0"/>
          <a:chExt cx="0" cy="0"/>
        </a:xfrm>
      </p:grpSpPr>
      <p:pic>
        <p:nvPicPr>
          <p:cNvPr id="10" name="Bild 9" descr="180604_JfE_PPT_Titelfolie_C_Puzz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feld 1"/>
          <p:cNvSpPr txBox="1"/>
          <p:nvPr userDrawn="1"/>
        </p:nvSpPr>
        <p:spPr>
          <a:xfrm rot="16200000">
            <a:off x="7575431" y="1361673"/>
            <a:ext cx="2592288" cy="246221"/>
          </a:xfrm>
          <a:prstGeom prst="rect">
            <a:avLst/>
          </a:prstGeom>
          <a:noFill/>
        </p:spPr>
        <p:txBody>
          <a:bodyPr wrap="square" rtlCol="0">
            <a:spAutoFit/>
          </a:bodyPr>
          <a:lstStyle/>
          <a:p>
            <a:pPr algn="r"/>
            <a:r>
              <a:rPr lang="en-US" sz="1000" b="0" i="0" kern="1200" dirty="0" err="1">
                <a:solidFill>
                  <a:schemeClr val="bg1">
                    <a:alpha val="50000"/>
                  </a:schemeClr>
                </a:solidFill>
                <a:latin typeface="+mn-lt"/>
                <a:ea typeface="ＭＳ Ｐゴシック" charset="0"/>
                <a:cs typeface="ＭＳ Ｐゴシック" charset="0"/>
              </a:rPr>
              <a:t>suze</a:t>
            </a:r>
            <a:r>
              <a:rPr lang="en-US" sz="1000" b="0" i="0" kern="1200" dirty="0">
                <a:solidFill>
                  <a:schemeClr val="bg1">
                    <a:alpha val="50000"/>
                  </a:schemeClr>
                </a:solidFill>
                <a:latin typeface="+mn-lt"/>
                <a:ea typeface="ＭＳ Ｐゴシック" charset="0"/>
                <a:cs typeface="ＭＳ Ｐゴシック" charset="0"/>
              </a:rPr>
              <a:t> / </a:t>
            </a:r>
            <a:r>
              <a:rPr lang="en-US" sz="1000" b="0" i="0" kern="1200" dirty="0" err="1">
                <a:solidFill>
                  <a:schemeClr val="bg1">
                    <a:alpha val="50000"/>
                  </a:schemeClr>
                </a:solidFill>
                <a:latin typeface="+mn-lt"/>
                <a:ea typeface="ＭＳ Ｐゴシック" charset="0"/>
                <a:cs typeface="ＭＳ Ｐゴシック" charset="0"/>
              </a:rPr>
              <a:t>photocase.de</a:t>
            </a:r>
            <a:r>
              <a:rPr lang="en-US" sz="1000" b="0" i="0" kern="1200" dirty="0">
                <a:solidFill>
                  <a:schemeClr val="bg1">
                    <a:alpha val="50000"/>
                  </a:schemeClr>
                </a:solidFill>
                <a:latin typeface="+mn-lt"/>
                <a:ea typeface="ＭＳ Ｐゴシック" charset="0"/>
                <a:cs typeface="ＭＳ Ｐゴシック" charset="0"/>
              </a:rPr>
              <a:t>  </a:t>
            </a:r>
            <a:endParaRPr lang="de-DE" sz="1000" b="0" i="0" dirty="0">
              <a:solidFill>
                <a:schemeClr val="bg1">
                  <a:alpha val="50000"/>
                </a:schemeClr>
              </a:solidFill>
              <a:latin typeface="+mn-lt"/>
            </a:endParaRPr>
          </a:p>
        </p:txBody>
      </p:sp>
    </p:spTree>
    <p:extLst>
      <p:ext uri="{BB962C8B-B14F-4D97-AF65-F5344CB8AC3E}">
        <p14:creationId xmlns:p14="http://schemas.microsoft.com/office/powerpoint/2010/main" val="1090477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C (People)">
    <p:spTree>
      <p:nvGrpSpPr>
        <p:cNvPr id="1" name=""/>
        <p:cNvGrpSpPr/>
        <p:nvPr/>
      </p:nvGrpSpPr>
      <p:grpSpPr>
        <a:xfrm>
          <a:off x="0" y="0"/>
          <a:ext cx="0" cy="0"/>
          <a:chOff x="0" y="0"/>
          <a:chExt cx="0" cy="0"/>
        </a:xfrm>
      </p:grpSpPr>
      <p:pic>
        <p:nvPicPr>
          <p:cNvPr id="4" name="Bild 3" descr="180523_JfE_PPT_Titelfolie_B_Leu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9895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ndard (H1, Content)">
    <p:spTree>
      <p:nvGrpSpPr>
        <p:cNvPr id="1" name=""/>
        <p:cNvGrpSpPr/>
        <p:nvPr/>
      </p:nvGrpSpPr>
      <p:grpSpPr>
        <a:xfrm>
          <a:off x="0" y="0"/>
          <a:ext cx="0" cy="0"/>
          <a:chOff x="0" y="0"/>
          <a:chExt cx="0" cy="0"/>
        </a:xfrm>
      </p:grpSpPr>
      <p:sp>
        <p:nvSpPr>
          <p:cNvPr id="8"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
        <p:nvSpPr>
          <p:cNvPr id="10" name="Inhaltsplatzhalter 9"/>
          <p:cNvSpPr>
            <a:spLocks noGrp="1"/>
          </p:cNvSpPr>
          <p:nvPr>
            <p:ph sz="quarter" idx="11"/>
          </p:nvPr>
        </p:nvSpPr>
        <p:spPr>
          <a:xfrm>
            <a:off x="175084" y="2460672"/>
            <a:ext cx="8640763" cy="4312920"/>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403111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tandard mit Subheadline">
    <p:spTree>
      <p:nvGrpSpPr>
        <p:cNvPr id="1" name=""/>
        <p:cNvGrpSpPr/>
        <p:nvPr/>
      </p:nvGrpSpPr>
      <p:grpSpPr>
        <a:xfrm>
          <a:off x="0" y="0"/>
          <a:ext cx="0" cy="0"/>
          <a:chOff x="0" y="0"/>
          <a:chExt cx="0" cy="0"/>
        </a:xfrm>
      </p:grpSpPr>
      <p:sp>
        <p:nvSpPr>
          <p:cNvPr id="2"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
        <p:nvSpPr>
          <p:cNvPr id="8" name="Textplatzhalter 7"/>
          <p:cNvSpPr>
            <a:spLocks noGrp="1"/>
          </p:cNvSpPr>
          <p:nvPr>
            <p:ph type="body" sz="quarter" idx="10"/>
          </p:nvPr>
        </p:nvSpPr>
        <p:spPr>
          <a:xfrm>
            <a:off x="179709" y="2026467"/>
            <a:ext cx="8640763" cy="861594"/>
          </a:xfrm>
          <a:prstGeom prst="rect">
            <a:avLst/>
          </a:prstGeom>
        </p:spPr>
        <p:txBody>
          <a:bodyPr vert="horz"/>
          <a:lstStyle>
            <a:lvl1pPr>
              <a:buNone/>
              <a:defRPr sz="2600">
                <a:solidFill>
                  <a:schemeClr val="tx2"/>
                </a:solidFill>
              </a:defRPr>
            </a:lvl1pPr>
          </a:lstStyle>
          <a:p>
            <a:pPr lvl="0"/>
            <a:r>
              <a:rPr lang="de-DE" dirty="0"/>
              <a:t>Textmasterformat bearbeiten</a:t>
            </a:r>
          </a:p>
        </p:txBody>
      </p:sp>
      <p:sp>
        <p:nvSpPr>
          <p:cNvPr id="10" name="Inhaltsplatzhalter 9"/>
          <p:cNvSpPr>
            <a:spLocks noGrp="1"/>
          </p:cNvSpPr>
          <p:nvPr>
            <p:ph sz="quarter" idx="11"/>
          </p:nvPr>
        </p:nvSpPr>
        <p:spPr>
          <a:xfrm>
            <a:off x="175084" y="2460672"/>
            <a:ext cx="8640763" cy="4312920"/>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15923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ildseite A">
    <p:spTree>
      <p:nvGrpSpPr>
        <p:cNvPr id="1" name=""/>
        <p:cNvGrpSpPr/>
        <p:nvPr/>
      </p:nvGrpSpPr>
      <p:grpSpPr>
        <a:xfrm>
          <a:off x="0" y="0"/>
          <a:ext cx="0" cy="0"/>
          <a:chOff x="0" y="0"/>
          <a:chExt cx="0" cy="0"/>
        </a:xfrm>
      </p:grpSpPr>
      <p:pic>
        <p:nvPicPr>
          <p:cNvPr id="5" name="Bild 8" descr="Logofahn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179710" y="1265400"/>
            <a:ext cx="4464298" cy="792000"/>
          </a:xfrm>
          <a:prstGeom prst="rect">
            <a:avLst/>
          </a:prstGeom>
        </p:spPr>
        <p:txBody>
          <a:bodyPr/>
          <a:lstStyle>
            <a:lvl1pPr algn="l">
              <a:defRPr sz="3800" b="1" i="0">
                <a:solidFill>
                  <a:schemeClr val="tx2"/>
                </a:solidFill>
              </a:defRPr>
            </a:lvl1pPr>
          </a:lstStyle>
          <a:p>
            <a:r>
              <a:rPr lang="de-DE" dirty="0"/>
              <a:t>Das ist eine Headline</a:t>
            </a:r>
          </a:p>
        </p:txBody>
      </p:sp>
      <p:pic>
        <p:nvPicPr>
          <p:cNvPr id="3" name="Grafik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Inhaltsplatzhalter 9"/>
          <p:cNvSpPr>
            <a:spLocks noGrp="1"/>
          </p:cNvSpPr>
          <p:nvPr>
            <p:ph sz="quarter" idx="12" hasCustomPrompt="1"/>
          </p:nvPr>
        </p:nvSpPr>
        <p:spPr>
          <a:xfrm>
            <a:off x="251520" y="2420888"/>
            <a:ext cx="6696744" cy="3888432"/>
          </a:xfrm>
          <a:prstGeom prst="rect">
            <a:avLst/>
          </a:prstGeom>
        </p:spPr>
        <p:txBody>
          <a:bodyPr vert="horz" lIns="144000"/>
          <a:lstStyle>
            <a:lvl1pPr marL="0" indent="0">
              <a:buClr>
                <a:schemeClr val="tx2"/>
              </a:buClr>
              <a:buFontTx/>
              <a:buNone/>
              <a:defRPr lang="de-DE" b="0" i="0" u="none" strike="noStrike" baseline="0" smtClean="0">
                <a:effectLst/>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r>
              <a:rPr lang="de-DE" dirty="0"/>
              <a:t>Das wäre ungefähr die Länge des Textes, die wir auf eine solche Folie einbringen würden. Nicht länger, höchstens noch kürzer. Und hier hat noch viel mehr Text Platz, weil hier das Bild nur ein Drittel der Seite einnimmt.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r>
              <a:rPr lang="de-DE" dirty="0" err="1"/>
              <a:t>Aenean</a:t>
            </a:r>
            <a:r>
              <a:rPr lang="de-DE" dirty="0"/>
              <a:t> </a:t>
            </a:r>
            <a:r>
              <a:rPr lang="de-DE" dirty="0" err="1"/>
              <a:t>leo</a:t>
            </a:r>
            <a:r>
              <a:rPr lang="de-DE" dirty="0"/>
              <a:t> </a:t>
            </a:r>
            <a:r>
              <a:rPr lang="de-DE" dirty="0" err="1"/>
              <a:t>ligula</a:t>
            </a:r>
            <a:r>
              <a:rPr lang="de-DE" dirty="0"/>
              <a:t>, </a:t>
            </a:r>
            <a:r>
              <a:rPr lang="de-DE" dirty="0" err="1"/>
              <a:t>porttitor</a:t>
            </a:r>
            <a:r>
              <a:rPr lang="de-DE" dirty="0"/>
              <a:t> </a:t>
            </a:r>
            <a:r>
              <a:rPr lang="de-DE" dirty="0" err="1"/>
              <a:t>eu</a:t>
            </a:r>
            <a:r>
              <a:rPr lang="de-DE" dirty="0"/>
              <a:t>, </a:t>
            </a:r>
            <a:r>
              <a:rPr lang="de-DE" dirty="0" err="1"/>
              <a:t>consequat</a:t>
            </a:r>
            <a:r>
              <a:rPr lang="de-DE" dirty="0"/>
              <a:t> </a:t>
            </a:r>
            <a:r>
              <a:rPr lang="de-DE" dirty="0" err="1"/>
              <a:t>vitae</a:t>
            </a:r>
            <a:r>
              <a:rPr lang="de-DE" dirty="0"/>
              <a:t>, </a:t>
            </a:r>
            <a:r>
              <a:rPr lang="de-DE" dirty="0" err="1"/>
              <a:t>eleifend</a:t>
            </a:r>
            <a:r>
              <a:rPr lang="de-DE" dirty="0"/>
              <a:t> </a:t>
            </a:r>
            <a:r>
              <a:rPr lang="de-DE" dirty="0" err="1"/>
              <a:t>ac</a:t>
            </a:r>
            <a:r>
              <a:rPr lang="de-DE" dirty="0"/>
              <a:t>, </a:t>
            </a:r>
            <a:r>
              <a:rPr lang="de-DE" dirty="0" err="1"/>
              <a:t>enim</a:t>
            </a:r>
            <a:r>
              <a:rPr lang="de-DE" dirty="0"/>
              <a:t>. </a:t>
            </a:r>
            <a:r>
              <a:rPr lang="de-DE" dirty="0" err="1"/>
              <a:t>Aliquam</a:t>
            </a:r>
            <a:r>
              <a:rPr lang="de-DE" dirty="0"/>
              <a:t> </a:t>
            </a:r>
            <a:r>
              <a:rPr lang="de-DE" dirty="0" err="1"/>
              <a:t>lorem</a:t>
            </a:r>
            <a:r>
              <a:rPr lang="de-DE" dirty="0"/>
              <a:t> ante, </a:t>
            </a:r>
            <a:r>
              <a:rPr lang="de-DE" dirty="0" err="1"/>
              <a:t>dapibus</a:t>
            </a:r>
            <a:r>
              <a:rPr lang="de-DE" dirty="0"/>
              <a:t> in, </a:t>
            </a:r>
            <a:r>
              <a:rPr lang="de-DE" dirty="0" err="1"/>
              <a:t>viverra</a:t>
            </a:r>
            <a:r>
              <a:rPr lang="de-DE" dirty="0"/>
              <a:t> </a:t>
            </a:r>
            <a:r>
              <a:rPr lang="de-DE" dirty="0" err="1"/>
              <a:t>quis</a:t>
            </a:r>
            <a:r>
              <a:rPr lang="de-DE" dirty="0"/>
              <a:t>, </a:t>
            </a:r>
            <a:r>
              <a:rPr lang="de-DE" dirty="0" err="1"/>
              <a:t>feugiat</a:t>
            </a:r>
            <a:r>
              <a:rPr lang="de-DE" dirty="0"/>
              <a:t> a, </a:t>
            </a:r>
            <a:r>
              <a:rPr lang="de-DE" dirty="0" err="1"/>
              <a:t>tellus</a:t>
            </a:r>
            <a:r>
              <a:rPr lang="de-DE" dirty="0"/>
              <a:t>. </a:t>
            </a:r>
            <a:r>
              <a:rPr lang="de-DE" dirty="0" err="1"/>
              <a:t>Phasellus</a:t>
            </a:r>
            <a:r>
              <a:rPr lang="de-DE" dirty="0"/>
              <a:t> </a:t>
            </a:r>
            <a:r>
              <a:rPr lang="de-DE" dirty="0" err="1"/>
              <a:t>viverra</a:t>
            </a:r>
            <a:r>
              <a:rPr lang="de-DE" dirty="0"/>
              <a:t> </a:t>
            </a:r>
            <a:r>
              <a:rPr lang="de-DE" dirty="0" err="1"/>
              <a:t>nulla</a:t>
            </a:r>
            <a:r>
              <a:rPr lang="de-DE" dirty="0"/>
              <a:t> </a:t>
            </a:r>
            <a:r>
              <a:rPr lang="de-DE" dirty="0" err="1"/>
              <a:t>ut</a:t>
            </a:r>
            <a:r>
              <a:rPr lang="de-DE" dirty="0"/>
              <a:t> </a:t>
            </a:r>
            <a:r>
              <a:rPr lang="de-DE" dirty="0" err="1"/>
              <a:t>metus</a:t>
            </a:r>
            <a:r>
              <a:rPr lang="de-DE" dirty="0"/>
              <a:t> </a:t>
            </a:r>
            <a:r>
              <a:rPr lang="de-DE" dirty="0" err="1"/>
              <a:t>varius</a:t>
            </a:r>
            <a:r>
              <a:rPr lang="de-DE" dirty="0"/>
              <a:t> </a:t>
            </a:r>
            <a:r>
              <a:rPr lang="de-DE" dirty="0" err="1"/>
              <a:t>laoreet</a:t>
            </a:r>
            <a:r>
              <a:rPr lang="de-DE" dirty="0"/>
              <a:t>. </a:t>
            </a:r>
            <a:r>
              <a:rPr lang="de-DE" dirty="0" err="1"/>
              <a:t>Quisque</a:t>
            </a:r>
            <a:r>
              <a:rPr lang="de-DE" dirty="0"/>
              <a:t> </a:t>
            </a:r>
            <a:r>
              <a:rPr lang="de-DE" dirty="0" err="1"/>
              <a:t>rutrum</a:t>
            </a:r>
            <a:r>
              <a:rPr lang="de-DE" dirty="0"/>
              <a:t>. </a:t>
            </a:r>
            <a:r>
              <a:rPr lang="de-DE" dirty="0" err="1"/>
              <a:t>Aenean</a:t>
            </a:r>
            <a:r>
              <a:rPr lang="de-DE" dirty="0"/>
              <a:t> </a:t>
            </a:r>
            <a:r>
              <a:rPr lang="de-DE" dirty="0" err="1"/>
              <a:t>imperdiet</a:t>
            </a:r>
            <a:r>
              <a:rPr lang="de-DE" dirty="0"/>
              <a:t>. </a:t>
            </a:r>
            <a:r>
              <a:rPr lang="de-DE" dirty="0" err="1"/>
              <a:t>Etiam</a:t>
            </a:r>
            <a:r>
              <a:rPr lang="de-DE" dirty="0"/>
              <a:t> </a:t>
            </a:r>
            <a:r>
              <a:rPr lang="de-DE" dirty="0" err="1"/>
              <a:t>ultricies</a:t>
            </a:r>
            <a:r>
              <a:rPr lang="de-DE" dirty="0"/>
              <a:t> </a:t>
            </a:r>
            <a:r>
              <a:rPr lang="de-DE" dirty="0" err="1"/>
              <a:t>nisi</a:t>
            </a:r>
            <a:r>
              <a:rPr lang="de-DE" dirty="0"/>
              <a:t> </a:t>
            </a:r>
            <a:r>
              <a:rPr lang="de-DE" dirty="0" err="1"/>
              <a:t>vel</a:t>
            </a:r>
            <a:r>
              <a:rPr lang="de-DE" dirty="0"/>
              <a:t> </a:t>
            </a:r>
            <a:r>
              <a:rPr lang="de-DE" dirty="0" err="1"/>
              <a:t>augue</a:t>
            </a:r>
            <a:r>
              <a:rPr lang="de-DE" dirty="0"/>
              <a:t>. </a:t>
            </a:r>
            <a:r>
              <a:rPr lang="de-DE" dirty="0" err="1"/>
              <a:t>Curabitur</a:t>
            </a:r>
            <a:r>
              <a:rPr lang="de-DE" dirty="0"/>
              <a:t> </a:t>
            </a:r>
            <a:r>
              <a:rPr lang="de-DE" dirty="0" err="1"/>
              <a:t>ullamcorper</a:t>
            </a:r>
            <a:r>
              <a:rPr lang="de-DE" dirty="0"/>
              <a:t> </a:t>
            </a:r>
            <a:r>
              <a:rPr lang="de-DE" dirty="0" err="1"/>
              <a:t>ultricies</a:t>
            </a:r>
            <a:r>
              <a:rPr lang="de-DE" dirty="0"/>
              <a:t> </a:t>
            </a:r>
            <a:r>
              <a:rPr lang="de-DE" dirty="0" err="1"/>
              <a:t>nisi</a:t>
            </a:r>
            <a:r>
              <a:rPr lang="de-DE" dirty="0"/>
              <a:t>. </a:t>
            </a:r>
            <a:endParaRPr lang="de-DE" b="0" i="0" u="none" strike="noStrike" dirty="0">
              <a:effectLst/>
              <a:latin typeface="Verdana"/>
            </a:endParaRPr>
          </a:p>
        </p:txBody>
      </p:sp>
    </p:spTree>
    <p:extLst>
      <p:ext uri="{BB962C8B-B14F-4D97-AF65-F5344CB8AC3E}">
        <p14:creationId xmlns:p14="http://schemas.microsoft.com/office/powerpoint/2010/main" val="382996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mit Subheadline">
    <p:spTree>
      <p:nvGrpSpPr>
        <p:cNvPr id="1" name=""/>
        <p:cNvGrpSpPr/>
        <p:nvPr/>
      </p:nvGrpSpPr>
      <p:grpSpPr>
        <a:xfrm>
          <a:off x="0" y="0"/>
          <a:ext cx="0" cy="0"/>
          <a:chOff x="0" y="0"/>
          <a:chExt cx="0" cy="0"/>
        </a:xfrm>
      </p:grpSpPr>
      <p:sp>
        <p:nvSpPr>
          <p:cNvPr id="2"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
        <p:nvSpPr>
          <p:cNvPr id="8" name="Textplatzhalter 7"/>
          <p:cNvSpPr>
            <a:spLocks noGrp="1"/>
          </p:cNvSpPr>
          <p:nvPr>
            <p:ph type="body" sz="quarter" idx="10"/>
          </p:nvPr>
        </p:nvSpPr>
        <p:spPr>
          <a:xfrm>
            <a:off x="179709" y="2026467"/>
            <a:ext cx="8640763" cy="861594"/>
          </a:xfrm>
          <a:prstGeom prst="rect">
            <a:avLst/>
          </a:prstGeom>
        </p:spPr>
        <p:txBody>
          <a:bodyPr vert="horz"/>
          <a:lstStyle>
            <a:lvl1pPr>
              <a:buNone/>
              <a:defRPr sz="2600">
                <a:solidFill>
                  <a:schemeClr val="tx2"/>
                </a:solidFill>
              </a:defRPr>
            </a:lvl1pPr>
          </a:lstStyle>
          <a:p>
            <a:pPr lvl="0"/>
            <a:r>
              <a:rPr lang="de-DE" dirty="0"/>
              <a:t>Textmasterformat bearbeiten</a:t>
            </a:r>
          </a:p>
        </p:txBody>
      </p:sp>
      <p:sp>
        <p:nvSpPr>
          <p:cNvPr id="10" name="Inhaltsplatzhalter 9"/>
          <p:cNvSpPr>
            <a:spLocks noGrp="1"/>
          </p:cNvSpPr>
          <p:nvPr>
            <p:ph sz="quarter" idx="11"/>
          </p:nvPr>
        </p:nvSpPr>
        <p:spPr>
          <a:xfrm>
            <a:off x="175084" y="2460672"/>
            <a:ext cx="8640763" cy="4312920"/>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15923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ildseite A">
    <p:spTree>
      <p:nvGrpSpPr>
        <p:cNvPr id="1" name=""/>
        <p:cNvGrpSpPr/>
        <p:nvPr/>
      </p:nvGrpSpPr>
      <p:grpSpPr>
        <a:xfrm>
          <a:off x="0" y="0"/>
          <a:ext cx="0" cy="0"/>
          <a:chOff x="0" y="0"/>
          <a:chExt cx="0" cy="0"/>
        </a:xfrm>
      </p:grpSpPr>
      <p:pic>
        <p:nvPicPr>
          <p:cNvPr id="5" name="Bild 8" descr="Logofahn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179710" y="1265400"/>
            <a:ext cx="4464298" cy="792000"/>
          </a:xfrm>
          <a:prstGeom prst="rect">
            <a:avLst/>
          </a:prstGeom>
        </p:spPr>
        <p:txBody>
          <a:bodyPr/>
          <a:lstStyle>
            <a:lvl1pPr algn="l">
              <a:defRPr sz="3800" b="1" i="0">
                <a:solidFill>
                  <a:schemeClr val="tx2"/>
                </a:solidFill>
              </a:defRPr>
            </a:lvl1pPr>
          </a:lstStyle>
          <a:p>
            <a:r>
              <a:rPr lang="de-DE" dirty="0"/>
              <a:t>Das ist eine Headline</a:t>
            </a:r>
          </a:p>
        </p:txBody>
      </p:sp>
      <p:sp>
        <p:nvSpPr>
          <p:cNvPr id="6" name="Inhaltsplatzhalter 9"/>
          <p:cNvSpPr>
            <a:spLocks noGrp="1"/>
          </p:cNvSpPr>
          <p:nvPr>
            <p:ph sz="quarter" idx="12" hasCustomPrompt="1"/>
          </p:nvPr>
        </p:nvSpPr>
        <p:spPr>
          <a:xfrm>
            <a:off x="251520" y="2420888"/>
            <a:ext cx="6696744" cy="3888432"/>
          </a:xfrm>
          <a:prstGeom prst="rect">
            <a:avLst/>
          </a:prstGeom>
        </p:spPr>
        <p:txBody>
          <a:bodyPr vert="horz" lIns="144000"/>
          <a:lstStyle>
            <a:lvl1pPr marL="0" indent="0">
              <a:buClr>
                <a:schemeClr val="tx2"/>
              </a:buClr>
              <a:buFontTx/>
              <a:buNone/>
              <a:defRPr lang="de-DE" b="0" i="0" u="none" strike="noStrike" baseline="0" smtClean="0">
                <a:effectLst/>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r>
              <a:rPr lang="de-DE" dirty="0"/>
              <a:t>Das wäre ungefähr die Länge des Textes, die wir auf eine solche Folie einbringen würden. Nicht länger, höchstens noch kürzer. Und hier hat noch viel mehr Text Platz, weil hier das Bild nur ein Drittel der Seite einnimmt.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r>
              <a:rPr lang="de-DE" dirty="0" err="1"/>
              <a:t>Aenean</a:t>
            </a:r>
            <a:r>
              <a:rPr lang="de-DE" dirty="0"/>
              <a:t> </a:t>
            </a:r>
            <a:r>
              <a:rPr lang="de-DE" dirty="0" err="1"/>
              <a:t>leo</a:t>
            </a:r>
            <a:r>
              <a:rPr lang="de-DE" dirty="0"/>
              <a:t> </a:t>
            </a:r>
            <a:r>
              <a:rPr lang="de-DE" dirty="0" err="1"/>
              <a:t>ligula</a:t>
            </a:r>
            <a:r>
              <a:rPr lang="de-DE" dirty="0"/>
              <a:t>, </a:t>
            </a:r>
            <a:r>
              <a:rPr lang="de-DE" dirty="0" err="1"/>
              <a:t>porttitor</a:t>
            </a:r>
            <a:r>
              <a:rPr lang="de-DE" dirty="0"/>
              <a:t> </a:t>
            </a:r>
            <a:r>
              <a:rPr lang="de-DE" dirty="0" err="1"/>
              <a:t>eu</a:t>
            </a:r>
            <a:r>
              <a:rPr lang="de-DE" dirty="0"/>
              <a:t>, </a:t>
            </a:r>
            <a:r>
              <a:rPr lang="de-DE" dirty="0" err="1"/>
              <a:t>consequat</a:t>
            </a:r>
            <a:r>
              <a:rPr lang="de-DE" dirty="0"/>
              <a:t> </a:t>
            </a:r>
            <a:r>
              <a:rPr lang="de-DE" dirty="0" err="1"/>
              <a:t>vitae</a:t>
            </a:r>
            <a:r>
              <a:rPr lang="de-DE" dirty="0"/>
              <a:t>, </a:t>
            </a:r>
            <a:r>
              <a:rPr lang="de-DE" dirty="0" err="1"/>
              <a:t>eleifend</a:t>
            </a:r>
            <a:r>
              <a:rPr lang="de-DE" dirty="0"/>
              <a:t> </a:t>
            </a:r>
            <a:r>
              <a:rPr lang="de-DE" dirty="0" err="1"/>
              <a:t>ac</a:t>
            </a:r>
            <a:r>
              <a:rPr lang="de-DE" dirty="0"/>
              <a:t>, </a:t>
            </a:r>
            <a:r>
              <a:rPr lang="de-DE" dirty="0" err="1"/>
              <a:t>enim</a:t>
            </a:r>
            <a:r>
              <a:rPr lang="de-DE" dirty="0"/>
              <a:t>. </a:t>
            </a:r>
            <a:r>
              <a:rPr lang="de-DE" dirty="0" err="1"/>
              <a:t>Aliquam</a:t>
            </a:r>
            <a:r>
              <a:rPr lang="de-DE" dirty="0"/>
              <a:t> </a:t>
            </a:r>
            <a:r>
              <a:rPr lang="de-DE" dirty="0" err="1"/>
              <a:t>lorem</a:t>
            </a:r>
            <a:r>
              <a:rPr lang="de-DE" dirty="0"/>
              <a:t> ante, </a:t>
            </a:r>
            <a:r>
              <a:rPr lang="de-DE" dirty="0" err="1"/>
              <a:t>dapibus</a:t>
            </a:r>
            <a:r>
              <a:rPr lang="de-DE" dirty="0"/>
              <a:t> in, </a:t>
            </a:r>
            <a:r>
              <a:rPr lang="de-DE" dirty="0" err="1"/>
              <a:t>viverra</a:t>
            </a:r>
            <a:r>
              <a:rPr lang="de-DE" dirty="0"/>
              <a:t> </a:t>
            </a:r>
            <a:r>
              <a:rPr lang="de-DE" dirty="0" err="1"/>
              <a:t>quis</a:t>
            </a:r>
            <a:r>
              <a:rPr lang="de-DE" dirty="0"/>
              <a:t>, </a:t>
            </a:r>
            <a:r>
              <a:rPr lang="de-DE" dirty="0" err="1"/>
              <a:t>feugiat</a:t>
            </a:r>
            <a:r>
              <a:rPr lang="de-DE" dirty="0"/>
              <a:t> a, </a:t>
            </a:r>
            <a:r>
              <a:rPr lang="de-DE" dirty="0" err="1"/>
              <a:t>tellus</a:t>
            </a:r>
            <a:r>
              <a:rPr lang="de-DE" dirty="0"/>
              <a:t>. </a:t>
            </a:r>
            <a:r>
              <a:rPr lang="de-DE" dirty="0" err="1"/>
              <a:t>Phasellus</a:t>
            </a:r>
            <a:r>
              <a:rPr lang="de-DE" dirty="0"/>
              <a:t> </a:t>
            </a:r>
            <a:r>
              <a:rPr lang="de-DE" dirty="0" err="1"/>
              <a:t>viverra</a:t>
            </a:r>
            <a:r>
              <a:rPr lang="de-DE" dirty="0"/>
              <a:t> </a:t>
            </a:r>
            <a:r>
              <a:rPr lang="de-DE" dirty="0" err="1"/>
              <a:t>nulla</a:t>
            </a:r>
            <a:r>
              <a:rPr lang="de-DE" dirty="0"/>
              <a:t> </a:t>
            </a:r>
            <a:r>
              <a:rPr lang="de-DE" dirty="0" err="1"/>
              <a:t>ut</a:t>
            </a:r>
            <a:r>
              <a:rPr lang="de-DE" dirty="0"/>
              <a:t> </a:t>
            </a:r>
            <a:r>
              <a:rPr lang="de-DE" dirty="0" err="1"/>
              <a:t>metus</a:t>
            </a:r>
            <a:r>
              <a:rPr lang="de-DE" dirty="0"/>
              <a:t> </a:t>
            </a:r>
            <a:r>
              <a:rPr lang="de-DE" dirty="0" err="1"/>
              <a:t>varius</a:t>
            </a:r>
            <a:r>
              <a:rPr lang="de-DE" dirty="0"/>
              <a:t> </a:t>
            </a:r>
            <a:r>
              <a:rPr lang="de-DE" dirty="0" err="1"/>
              <a:t>laoreet</a:t>
            </a:r>
            <a:r>
              <a:rPr lang="de-DE" dirty="0"/>
              <a:t>. </a:t>
            </a:r>
            <a:r>
              <a:rPr lang="de-DE" dirty="0" err="1"/>
              <a:t>Quisque</a:t>
            </a:r>
            <a:r>
              <a:rPr lang="de-DE" dirty="0"/>
              <a:t> </a:t>
            </a:r>
            <a:r>
              <a:rPr lang="de-DE" dirty="0" err="1"/>
              <a:t>rutrum</a:t>
            </a:r>
            <a:r>
              <a:rPr lang="de-DE" dirty="0"/>
              <a:t>. </a:t>
            </a:r>
            <a:r>
              <a:rPr lang="de-DE" dirty="0" err="1"/>
              <a:t>Aenean</a:t>
            </a:r>
            <a:r>
              <a:rPr lang="de-DE" dirty="0"/>
              <a:t> </a:t>
            </a:r>
            <a:r>
              <a:rPr lang="de-DE" dirty="0" err="1"/>
              <a:t>imperdiet</a:t>
            </a:r>
            <a:r>
              <a:rPr lang="de-DE" dirty="0"/>
              <a:t>. </a:t>
            </a:r>
            <a:r>
              <a:rPr lang="de-DE" dirty="0" err="1"/>
              <a:t>Etiam</a:t>
            </a:r>
            <a:r>
              <a:rPr lang="de-DE" dirty="0"/>
              <a:t> </a:t>
            </a:r>
            <a:r>
              <a:rPr lang="de-DE" dirty="0" err="1"/>
              <a:t>ultricies</a:t>
            </a:r>
            <a:r>
              <a:rPr lang="de-DE" dirty="0"/>
              <a:t> </a:t>
            </a:r>
            <a:r>
              <a:rPr lang="de-DE" dirty="0" err="1"/>
              <a:t>nisi</a:t>
            </a:r>
            <a:r>
              <a:rPr lang="de-DE" dirty="0"/>
              <a:t> </a:t>
            </a:r>
            <a:r>
              <a:rPr lang="de-DE" dirty="0" err="1"/>
              <a:t>vel</a:t>
            </a:r>
            <a:r>
              <a:rPr lang="de-DE" dirty="0"/>
              <a:t> </a:t>
            </a:r>
            <a:r>
              <a:rPr lang="de-DE" dirty="0" err="1"/>
              <a:t>augue</a:t>
            </a:r>
            <a:r>
              <a:rPr lang="de-DE" dirty="0"/>
              <a:t>. </a:t>
            </a:r>
            <a:r>
              <a:rPr lang="de-DE" dirty="0" err="1"/>
              <a:t>Curabitur</a:t>
            </a:r>
            <a:r>
              <a:rPr lang="de-DE" dirty="0"/>
              <a:t> </a:t>
            </a:r>
            <a:r>
              <a:rPr lang="de-DE" dirty="0" err="1"/>
              <a:t>ullamcorper</a:t>
            </a:r>
            <a:r>
              <a:rPr lang="de-DE" dirty="0"/>
              <a:t> </a:t>
            </a:r>
            <a:r>
              <a:rPr lang="de-DE" dirty="0" err="1"/>
              <a:t>ultricies</a:t>
            </a:r>
            <a:r>
              <a:rPr lang="de-DE" dirty="0"/>
              <a:t> </a:t>
            </a:r>
            <a:r>
              <a:rPr lang="de-DE" dirty="0" err="1"/>
              <a:t>nisi</a:t>
            </a:r>
            <a:r>
              <a:rPr lang="de-DE" dirty="0"/>
              <a:t>. </a:t>
            </a:r>
            <a:endParaRPr lang="de-DE" b="0" i="0" u="none" strike="noStrike" dirty="0">
              <a:effectLst/>
              <a:latin typeface="Verdana"/>
            </a:endParaRPr>
          </a:p>
        </p:txBody>
      </p:sp>
      <p:pic>
        <p:nvPicPr>
          <p:cNvPr id="4" name="Grafik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2928"/>
            <a:ext cx="9150816" cy="6863112"/>
          </a:xfrm>
          <a:prstGeom prst="rect">
            <a:avLst/>
          </a:prstGeom>
        </p:spPr>
      </p:pic>
    </p:spTree>
    <p:extLst>
      <p:ext uri="{BB962C8B-B14F-4D97-AF65-F5344CB8AC3E}">
        <p14:creationId xmlns:p14="http://schemas.microsoft.com/office/powerpoint/2010/main" val="717128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Bildseite A">
    <p:spTree>
      <p:nvGrpSpPr>
        <p:cNvPr id="1" name=""/>
        <p:cNvGrpSpPr/>
        <p:nvPr/>
      </p:nvGrpSpPr>
      <p:grpSpPr>
        <a:xfrm>
          <a:off x="0" y="0"/>
          <a:ext cx="0" cy="0"/>
          <a:chOff x="0" y="0"/>
          <a:chExt cx="0" cy="0"/>
        </a:xfrm>
      </p:grpSpPr>
      <p:pic>
        <p:nvPicPr>
          <p:cNvPr id="8" name="Bild 7" descr="Bil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Bild 8" descr="Logofahn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179710" y="1265400"/>
            <a:ext cx="4464298" cy="792000"/>
          </a:xfrm>
          <a:prstGeom prst="rect">
            <a:avLst/>
          </a:prstGeom>
        </p:spPr>
        <p:txBody>
          <a:bodyPr/>
          <a:lstStyle>
            <a:lvl1pPr algn="l">
              <a:defRPr sz="3800" b="1" i="0">
                <a:solidFill>
                  <a:schemeClr val="tx2"/>
                </a:solidFill>
              </a:defRPr>
            </a:lvl1pPr>
          </a:lstStyle>
          <a:p>
            <a:r>
              <a:rPr lang="de-DE" dirty="0"/>
              <a:t>Das ist eine Headline</a:t>
            </a:r>
          </a:p>
        </p:txBody>
      </p:sp>
      <p:sp>
        <p:nvSpPr>
          <p:cNvPr id="6" name="Inhaltsplatzhalter 9"/>
          <p:cNvSpPr>
            <a:spLocks noGrp="1"/>
          </p:cNvSpPr>
          <p:nvPr>
            <p:ph sz="quarter" idx="12" hasCustomPrompt="1"/>
          </p:nvPr>
        </p:nvSpPr>
        <p:spPr>
          <a:xfrm>
            <a:off x="179709" y="3645024"/>
            <a:ext cx="3384179" cy="2592288"/>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Das wäre ungefähr die Länge des Textes, die wir auf eine solche Folie einbringen würden. Nicht länger, höchstens noch kürzer. Diesen letzten Satz können Sie gerne auch unberücksichtigt lassen.</a:t>
            </a:r>
          </a:p>
        </p:txBody>
      </p:sp>
    </p:spTree>
    <p:extLst>
      <p:ext uri="{BB962C8B-B14F-4D97-AF65-F5344CB8AC3E}">
        <p14:creationId xmlns:p14="http://schemas.microsoft.com/office/powerpoint/2010/main" val="391626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ldseite B">
    <p:spTree>
      <p:nvGrpSpPr>
        <p:cNvPr id="1" name=""/>
        <p:cNvGrpSpPr/>
        <p:nvPr/>
      </p:nvGrpSpPr>
      <p:grpSpPr>
        <a:xfrm>
          <a:off x="0" y="0"/>
          <a:ext cx="0" cy="0"/>
          <a:chOff x="0" y="0"/>
          <a:chExt cx="0" cy="0"/>
        </a:xfrm>
      </p:grpSpPr>
      <p:pic>
        <p:nvPicPr>
          <p:cNvPr id="17" name="Bild 16" descr="Bilder_Master_2.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Bild 8"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9"/>
          <p:cNvSpPr>
            <a:spLocks noGrp="1"/>
          </p:cNvSpPr>
          <p:nvPr>
            <p:ph sz="quarter" idx="12" hasCustomPrompt="1"/>
          </p:nvPr>
        </p:nvSpPr>
        <p:spPr>
          <a:xfrm>
            <a:off x="5940152" y="2708920"/>
            <a:ext cx="2736304" cy="3744416"/>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Das wäre ungefähr die Länge des Textes, die wir auf eine solche Folie einbringen würden. Nicht länger, höchstens noch kürzer. Diesen letzten Satz können Sie gerne auch unberücksichtigt lassen.</a:t>
            </a:r>
          </a:p>
        </p:txBody>
      </p:sp>
      <p:sp>
        <p:nvSpPr>
          <p:cNvPr id="16"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4077287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seite C">
    <p:spTree>
      <p:nvGrpSpPr>
        <p:cNvPr id="1" name=""/>
        <p:cNvGrpSpPr/>
        <p:nvPr/>
      </p:nvGrpSpPr>
      <p:grpSpPr>
        <a:xfrm>
          <a:off x="0" y="0"/>
          <a:ext cx="0" cy="0"/>
          <a:chOff x="0" y="0"/>
          <a:chExt cx="0" cy="0"/>
        </a:xfrm>
      </p:grpSpPr>
      <p:pic>
        <p:nvPicPr>
          <p:cNvPr id="4" name="Bild 8" descr="Logofahne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
        <p:nvSpPr>
          <p:cNvPr id="16" name="Inhaltsplatzhalter 9"/>
          <p:cNvSpPr>
            <a:spLocks noGrp="1"/>
          </p:cNvSpPr>
          <p:nvPr>
            <p:ph sz="quarter" idx="12" hasCustomPrompt="1"/>
          </p:nvPr>
        </p:nvSpPr>
        <p:spPr>
          <a:xfrm>
            <a:off x="179709" y="2460672"/>
            <a:ext cx="8712771" cy="752304"/>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Das wäre ungefähr die Länge des Textes, die wir auf eine solche Folie einbringen würden. Nicht länger, höchstens noch kürzer. </a:t>
            </a:r>
          </a:p>
        </p:txBody>
      </p:sp>
      <p:pic>
        <p:nvPicPr>
          <p:cNvPr id="19" name="Bild 18" descr="Bilder_Master_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0546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rennseite A ">
    <p:spTree>
      <p:nvGrpSpPr>
        <p:cNvPr id="1" name=""/>
        <p:cNvGrpSpPr/>
        <p:nvPr/>
      </p:nvGrpSpPr>
      <p:grpSpPr>
        <a:xfrm>
          <a:off x="0" y="0"/>
          <a:ext cx="0" cy="0"/>
          <a:chOff x="0" y="0"/>
          <a:chExt cx="0" cy="0"/>
        </a:xfrm>
      </p:grpSpPr>
      <p:pic>
        <p:nvPicPr>
          <p:cNvPr id="7" name="Bild 6" descr="180508_JfE_Schmetterli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Bild 8"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spTree>
    <p:extLst>
      <p:ext uri="{BB962C8B-B14F-4D97-AF65-F5344CB8AC3E}">
        <p14:creationId xmlns:p14="http://schemas.microsoft.com/office/powerpoint/2010/main" val="914233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rennseite B">
    <p:spTree>
      <p:nvGrpSpPr>
        <p:cNvPr id="1" name=""/>
        <p:cNvGrpSpPr/>
        <p:nvPr/>
      </p:nvGrpSpPr>
      <p:grpSpPr>
        <a:xfrm>
          <a:off x="0" y="0"/>
          <a:ext cx="0" cy="0"/>
          <a:chOff x="0" y="0"/>
          <a:chExt cx="0" cy="0"/>
        </a:xfrm>
      </p:grpSpPr>
      <p:pic>
        <p:nvPicPr>
          <p:cNvPr id="2" name="Bild 1" descr="180604_JfE_Worksh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Bild 8"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9"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5375"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spTree>
    <p:extLst>
      <p:ext uri="{BB962C8B-B14F-4D97-AF65-F5344CB8AC3E}">
        <p14:creationId xmlns:p14="http://schemas.microsoft.com/office/powerpoint/2010/main" val="3524688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rennseite C">
    <p:spTree>
      <p:nvGrpSpPr>
        <p:cNvPr id="1" name=""/>
        <p:cNvGrpSpPr/>
        <p:nvPr/>
      </p:nvGrpSpPr>
      <p:grpSpPr>
        <a:xfrm>
          <a:off x="0" y="0"/>
          <a:ext cx="0" cy="0"/>
          <a:chOff x="0" y="0"/>
          <a:chExt cx="0" cy="0"/>
        </a:xfrm>
      </p:grpSpPr>
      <p:pic>
        <p:nvPicPr>
          <p:cNvPr id="7" name="Bild 6" descr="180604_JfE_Lavagan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Bild 8" descr="Logofahn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9" descr="Logofahn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spTree>
    <p:extLst>
      <p:ext uri="{BB962C8B-B14F-4D97-AF65-F5344CB8AC3E}">
        <p14:creationId xmlns:p14="http://schemas.microsoft.com/office/powerpoint/2010/main" val="2423585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rennseite D">
    <p:spTree>
      <p:nvGrpSpPr>
        <p:cNvPr id="1" name=""/>
        <p:cNvGrpSpPr/>
        <p:nvPr/>
      </p:nvGrpSpPr>
      <p:grpSpPr>
        <a:xfrm>
          <a:off x="0" y="0"/>
          <a:ext cx="0" cy="0"/>
          <a:chOff x="0" y="0"/>
          <a:chExt cx="0" cy="0"/>
        </a:xfrm>
      </p:grpSpPr>
      <p:pic>
        <p:nvPicPr>
          <p:cNvPr id="2" name="Bild 1" descr="180604_JfE_Polonai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pic>
        <p:nvPicPr>
          <p:cNvPr id="6" name="Bild 9"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5375"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072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el A (Sterne)">
    <p:spTree>
      <p:nvGrpSpPr>
        <p:cNvPr id="1" name=""/>
        <p:cNvGrpSpPr/>
        <p:nvPr/>
      </p:nvGrpSpPr>
      <p:grpSpPr>
        <a:xfrm>
          <a:off x="0" y="0"/>
          <a:ext cx="0" cy="0"/>
          <a:chOff x="0" y="0"/>
          <a:chExt cx="0" cy="0"/>
        </a:xfrm>
      </p:grpSpPr>
      <p:pic>
        <p:nvPicPr>
          <p:cNvPr id="2" name="Bild 1" descr="180523_JfE_PPT_Titelfolie_A_Stern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0367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el B (Puzzle)">
    <p:spTree>
      <p:nvGrpSpPr>
        <p:cNvPr id="1" name=""/>
        <p:cNvGrpSpPr/>
        <p:nvPr/>
      </p:nvGrpSpPr>
      <p:grpSpPr>
        <a:xfrm>
          <a:off x="0" y="0"/>
          <a:ext cx="0" cy="0"/>
          <a:chOff x="0" y="0"/>
          <a:chExt cx="0" cy="0"/>
        </a:xfrm>
      </p:grpSpPr>
      <p:pic>
        <p:nvPicPr>
          <p:cNvPr id="10" name="Bild 9" descr="180604_JfE_PPT_Titelfolie_C_Puzz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feld 1"/>
          <p:cNvSpPr txBox="1"/>
          <p:nvPr userDrawn="1"/>
        </p:nvSpPr>
        <p:spPr>
          <a:xfrm rot="16200000">
            <a:off x="7575431" y="1361673"/>
            <a:ext cx="2592288" cy="246221"/>
          </a:xfrm>
          <a:prstGeom prst="rect">
            <a:avLst/>
          </a:prstGeom>
          <a:noFill/>
        </p:spPr>
        <p:txBody>
          <a:bodyPr wrap="square" rtlCol="0">
            <a:spAutoFit/>
          </a:bodyPr>
          <a:lstStyle/>
          <a:p>
            <a:pPr algn="r"/>
            <a:r>
              <a:rPr lang="en-US" sz="1000" b="0" i="0" kern="1200" dirty="0" err="1">
                <a:solidFill>
                  <a:schemeClr val="bg1">
                    <a:alpha val="50000"/>
                  </a:schemeClr>
                </a:solidFill>
                <a:latin typeface="+mn-lt"/>
                <a:ea typeface="ＭＳ Ｐゴシック" charset="0"/>
                <a:cs typeface="ＭＳ Ｐゴシック" charset="0"/>
              </a:rPr>
              <a:t>suze</a:t>
            </a:r>
            <a:r>
              <a:rPr lang="en-US" sz="1000" b="0" i="0" kern="1200" dirty="0">
                <a:solidFill>
                  <a:schemeClr val="bg1">
                    <a:alpha val="50000"/>
                  </a:schemeClr>
                </a:solidFill>
                <a:latin typeface="+mn-lt"/>
                <a:ea typeface="ＭＳ Ｐゴシック" charset="0"/>
                <a:cs typeface="ＭＳ Ｐゴシック" charset="0"/>
              </a:rPr>
              <a:t> / </a:t>
            </a:r>
            <a:r>
              <a:rPr lang="en-US" sz="1000" b="0" i="0" kern="1200" dirty="0" err="1">
                <a:solidFill>
                  <a:schemeClr val="bg1">
                    <a:alpha val="50000"/>
                  </a:schemeClr>
                </a:solidFill>
                <a:latin typeface="+mn-lt"/>
                <a:ea typeface="ＭＳ Ｐゴシック" charset="0"/>
                <a:cs typeface="ＭＳ Ｐゴシック" charset="0"/>
              </a:rPr>
              <a:t>photocase.de</a:t>
            </a:r>
            <a:r>
              <a:rPr lang="en-US" sz="1000" b="0" i="0" kern="1200" dirty="0">
                <a:solidFill>
                  <a:schemeClr val="bg1">
                    <a:alpha val="50000"/>
                  </a:schemeClr>
                </a:solidFill>
                <a:latin typeface="+mn-lt"/>
                <a:ea typeface="ＭＳ Ｐゴシック" charset="0"/>
                <a:cs typeface="ＭＳ Ｐゴシック" charset="0"/>
              </a:rPr>
              <a:t>  </a:t>
            </a:r>
            <a:endParaRPr lang="de-DE" sz="1000" b="0" i="0" dirty="0">
              <a:solidFill>
                <a:schemeClr val="bg1">
                  <a:alpha val="50000"/>
                </a:schemeClr>
              </a:solidFill>
              <a:latin typeface="+mn-lt"/>
            </a:endParaRPr>
          </a:p>
        </p:txBody>
      </p:sp>
    </p:spTree>
    <p:extLst>
      <p:ext uri="{BB962C8B-B14F-4D97-AF65-F5344CB8AC3E}">
        <p14:creationId xmlns:p14="http://schemas.microsoft.com/office/powerpoint/2010/main" val="109047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seite A">
    <p:spTree>
      <p:nvGrpSpPr>
        <p:cNvPr id="1" name=""/>
        <p:cNvGrpSpPr/>
        <p:nvPr/>
      </p:nvGrpSpPr>
      <p:grpSpPr>
        <a:xfrm>
          <a:off x="0" y="0"/>
          <a:ext cx="0" cy="0"/>
          <a:chOff x="0" y="0"/>
          <a:chExt cx="0" cy="0"/>
        </a:xfrm>
      </p:grpSpPr>
      <p:pic>
        <p:nvPicPr>
          <p:cNvPr id="5" name="Bild 8" descr="Logofahn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179710" y="1265400"/>
            <a:ext cx="4464298" cy="792000"/>
          </a:xfrm>
          <a:prstGeom prst="rect">
            <a:avLst/>
          </a:prstGeom>
        </p:spPr>
        <p:txBody>
          <a:bodyPr/>
          <a:lstStyle>
            <a:lvl1pPr algn="l">
              <a:defRPr sz="3800" b="1" i="0">
                <a:solidFill>
                  <a:schemeClr val="tx2"/>
                </a:solidFill>
              </a:defRPr>
            </a:lvl1pPr>
          </a:lstStyle>
          <a:p>
            <a:r>
              <a:rPr lang="de-DE" dirty="0"/>
              <a:t>Das ist eine Headline</a:t>
            </a:r>
          </a:p>
        </p:txBody>
      </p:sp>
      <p:pic>
        <p:nvPicPr>
          <p:cNvPr id="3" name="Grafik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Inhaltsplatzhalter 9"/>
          <p:cNvSpPr>
            <a:spLocks noGrp="1"/>
          </p:cNvSpPr>
          <p:nvPr>
            <p:ph sz="quarter" idx="12" hasCustomPrompt="1"/>
          </p:nvPr>
        </p:nvSpPr>
        <p:spPr>
          <a:xfrm>
            <a:off x="251520" y="2226467"/>
            <a:ext cx="6696744" cy="4277275"/>
          </a:xfrm>
          <a:prstGeom prst="rect">
            <a:avLst/>
          </a:prstGeom>
        </p:spPr>
        <p:txBody>
          <a:bodyPr vert="horz" lIns="144000"/>
          <a:lstStyle>
            <a:lvl1pPr marL="0" indent="0">
              <a:buClr>
                <a:schemeClr val="tx2"/>
              </a:buClr>
              <a:buFontTx/>
              <a:buNone/>
              <a:defRPr lang="de-DE" sz="2000" b="0" i="0" u="none" strike="noStrike" baseline="0" smtClean="0">
                <a:solidFill>
                  <a:schemeClr val="bg1">
                    <a:lumMod val="50000"/>
                  </a:schemeClr>
                </a:solidFill>
                <a:effectLst/>
                <a:latin typeface="Calibri" pitchFamily="34" charset="0"/>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r>
              <a:rPr lang="de-DE" dirty="0"/>
              <a:t>Das wäre ungefähr die Länge des Textes, die wir auf eine solche Folie einbringen würden. Nicht länger, höchstens noch kürzer. Und hier hat noch viel mehr Text Platz, weil hier das Bild nur ein Drittel der Seite einnimmt.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r>
              <a:rPr lang="de-DE" dirty="0" err="1"/>
              <a:t>Aenean</a:t>
            </a:r>
            <a:r>
              <a:rPr lang="de-DE" dirty="0"/>
              <a:t> </a:t>
            </a:r>
            <a:r>
              <a:rPr lang="de-DE" dirty="0" err="1"/>
              <a:t>leo</a:t>
            </a:r>
            <a:r>
              <a:rPr lang="de-DE" dirty="0"/>
              <a:t> </a:t>
            </a:r>
            <a:r>
              <a:rPr lang="de-DE" dirty="0" err="1"/>
              <a:t>ligula</a:t>
            </a:r>
            <a:r>
              <a:rPr lang="de-DE" dirty="0"/>
              <a:t>, </a:t>
            </a:r>
            <a:r>
              <a:rPr lang="de-DE" dirty="0" err="1"/>
              <a:t>porttitor</a:t>
            </a:r>
            <a:r>
              <a:rPr lang="de-DE" dirty="0"/>
              <a:t> </a:t>
            </a:r>
            <a:r>
              <a:rPr lang="de-DE" dirty="0" err="1"/>
              <a:t>eu</a:t>
            </a:r>
            <a:r>
              <a:rPr lang="de-DE" dirty="0"/>
              <a:t>, </a:t>
            </a:r>
            <a:r>
              <a:rPr lang="de-DE" dirty="0" err="1"/>
              <a:t>consequat</a:t>
            </a:r>
            <a:r>
              <a:rPr lang="de-DE" dirty="0"/>
              <a:t> </a:t>
            </a:r>
            <a:r>
              <a:rPr lang="de-DE" dirty="0" err="1"/>
              <a:t>vitae</a:t>
            </a:r>
            <a:r>
              <a:rPr lang="de-DE" dirty="0"/>
              <a:t>, </a:t>
            </a:r>
            <a:r>
              <a:rPr lang="de-DE" dirty="0" err="1"/>
              <a:t>eleifend</a:t>
            </a:r>
            <a:r>
              <a:rPr lang="de-DE" dirty="0"/>
              <a:t> </a:t>
            </a:r>
            <a:r>
              <a:rPr lang="de-DE" dirty="0" err="1"/>
              <a:t>ac</a:t>
            </a:r>
            <a:r>
              <a:rPr lang="de-DE" dirty="0"/>
              <a:t>, </a:t>
            </a:r>
            <a:r>
              <a:rPr lang="de-DE" dirty="0" err="1"/>
              <a:t>enim</a:t>
            </a:r>
            <a:r>
              <a:rPr lang="de-DE" dirty="0"/>
              <a:t>. </a:t>
            </a:r>
            <a:r>
              <a:rPr lang="de-DE" dirty="0" err="1"/>
              <a:t>Aliquam</a:t>
            </a:r>
            <a:r>
              <a:rPr lang="de-DE" dirty="0"/>
              <a:t> </a:t>
            </a:r>
            <a:r>
              <a:rPr lang="de-DE" dirty="0" err="1"/>
              <a:t>lorem</a:t>
            </a:r>
            <a:r>
              <a:rPr lang="de-DE" dirty="0"/>
              <a:t> ante, </a:t>
            </a:r>
            <a:r>
              <a:rPr lang="de-DE" dirty="0" err="1"/>
              <a:t>dapibus</a:t>
            </a:r>
            <a:r>
              <a:rPr lang="de-DE" dirty="0"/>
              <a:t> in, </a:t>
            </a:r>
            <a:r>
              <a:rPr lang="de-DE" dirty="0" err="1"/>
              <a:t>viverra</a:t>
            </a:r>
            <a:r>
              <a:rPr lang="de-DE" dirty="0"/>
              <a:t> </a:t>
            </a:r>
            <a:r>
              <a:rPr lang="de-DE" dirty="0" err="1"/>
              <a:t>quis</a:t>
            </a:r>
            <a:r>
              <a:rPr lang="de-DE" dirty="0"/>
              <a:t>, </a:t>
            </a:r>
            <a:r>
              <a:rPr lang="de-DE" dirty="0" err="1"/>
              <a:t>feugiat</a:t>
            </a:r>
            <a:r>
              <a:rPr lang="de-DE" dirty="0"/>
              <a:t> a, </a:t>
            </a:r>
            <a:r>
              <a:rPr lang="de-DE" dirty="0" err="1"/>
              <a:t>tellus</a:t>
            </a:r>
            <a:r>
              <a:rPr lang="de-DE" dirty="0"/>
              <a:t>. </a:t>
            </a:r>
            <a:r>
              <a:rPr lang="de-DE" dirty="0" err="1"/>
              <a:t>Phasellus</a:t>
            </a:r>
            <a:r>
              <a:rPr lang="de-DE" dirty="0"/>
              <a:t> </a:t>
            </a:r>
            <a:r>
              <a:rPr lang="de-DE" dirty="0" err="1"/>
              <a:t>viverra</a:t>
            </a:r>
            <a:r>
              <a:rPr lang="de-DE" dirty="0"/>
              <a:t> </a:t>
            </a:r>
            <a:r>
              <a:rPr lang="de-DE" dirty="0" err="1"/>
              <a:t>nulla</a:t>
            </a:r>
            <a:r>
              <a:rPr lang="de-DE" dirty="0"/>
              <a:t> </a:t>
            </a:r>
            <a:r>
              <a:rPr lang="de-DE" dirty="0" err="1"/>
              <a:t>ut</a:t>
            </a:r>
            <a:r>
              <a:rPr lang="de-DE" dirty="0"/>
              <a:t> </a:t>
            </a:r>
            <a:r>
              <a:rPr lang="de-DE" dirty="0" err="1"/>
              <a:t>metus</a:t>
            </a:r>
            <a:r>
              <a:rPr lang="de-DE" dirty="0"/>
              <a:t> </a:t>
            </a:r>
            <a:r>
              <a:rPr lang="de-DE" dirty="0" err="1"/>
              <a:t>varius</a:t>
            </a:r>
            <a:r>
              <a:rPr lang="de-DE" dirty="0"/>
              <a:t> </a:t>
            </a:r>
            <a:r>
              <a:rPr lang="de-DE" dirty="0" err="1"/>
              <a:t>laoreet</a:t>
            </a:r>
            <a:r>
              <a:rPr lang="de-DE" dirty="0"/>
              <a:t>. </a:t>
            </a:r>
            <a:r>
              <a:rPr lang="de-DE" dirty="0" err="1"/>
              <a:t>Quisque</a:t>
            </a:r>
            <a:r>
              <a:rPr lang="de-DE" dirty="0"/>
              <a:t> </a:t>
            </a:r>
            <a:r>
              <a:rPr lang="de-DE" dirty="0" err="1"/>
              <a:t>rutrum</a:t>
            </a:r>
            <a:r>
              <a:rPr lang="de-DE" dirty="0"/>
              <a:t>. </a:t>
            </a:r>
            <a:r>
              <a:rPr lang="de-DE" dirty="0" err="1"/>
              <a:t>Aenean</a:t>
            </a:r>
            <a:r>
              <a:rPr lang="de-DE" dirty="0"/>
              <a:t> </a:t>
            </a:r>
            <a:r>
              <a:rPr lang="de-DE" dirty="0" err="1"/>
              <a:t>imperdiet</a:t>
            </a:r>
            <a:r>
              <a:rPr lang="de-DE" dirty="0"/>
              <a:t>. </a:t>
            </a:r>
            <a:r>
              <a:rPr lang="de-DE" dirty="0" err="1"/>
              <a:t>Etiam</a:t>
            </a:r>
            <a:r>
              <a:rPr lang="de-DE" dirty="0"/>
              <a:t> </a:t>
            </a:r>
            <a:r>
              <a:rPr lang="de-DE" dirty="0" err="1"/>
              <a:t>ultricies</a:t>
            </a:r>
            <a:r>
              <a:rPr lang="de-DE" dirty="0"/>
              <a:t> </a:t>
            </a:r>
            <a:r>
              <a:rPr lang="de-DE" dirty="0" err="1"/>
              <a:t>nisi</a:t>
            </a:r>
            <a:r>
              <a:rPr lang="de-DE" dirty="0"/>
              <a:t> </a:t>
            </a:r>
            <a:r>
              <a:rPr lang="de-DE" dirty="0" err="1"/>
              <a:t>vel</a:t>
            </a:r>
            <a:r>
              <a:rPr lang="de-DE" dirty="0"/>
              <a:t> </a:t>
            </a:r>
            <a:r>
              <a:rPr lang="de-DE" dirty="0" err="1"/>
              <a:t>augue</a:t>
            </a:r>
            <a:r>
              <a:rPr lang="de-DE" dirty="0"/>
              <a:t>. </a:t>
            </a:r>
            <a:r>
              <a:rPr lang="de-DE" dirty="0" err="1"/>
              <a:t>Curabitur</a:t>
            </a:r>
            <a:r>
              <a:rPr lang="de-DE" dirty="0"/>
              <a:t> </a:t>
            </a:r>
            <a:r>
              <a:rPr lang="de-DE" dirty="0" err="1"/>
              <a:t>ullamcorper</a:t>
            </a:r>
            <a:r>
              <a:rPr lang="de-DE" dirty="0"/>
              <a:t> </a:t>
            </a:r>
            <a:r>
              <a:rPr lang="de-DE" dirty="0" err="1"/>
              <a:t>ultricies</a:t>
            </a:r>
            <a:r>
              <a:rPr lang="de-DE" dirty="0"/>
              <a:t> </a:t>
            </a:r>
            <a:r>
              <a:rPr lang="de-DE" dirty="0" err="1"/>
              <a:t>nisi</a:t>
            </a:r>
            <a:r>
              <a:rPr lang="de-DE" dirty="0"/>
              <a:t>. </a:t>
            </a:r>
            <a:endParaRPr lang="de-DE" b="0" i="0" u="none" strike="noStrike" dirty="0">
              <a:effectLst/>
              <a:latin typeface="Verdana"/>
            </a:endParaRPr>
          </a:p>
        </p:txBody>
      </p:sp>
    </p:spTree>
    <p:extLst>
      <p:ext uri="{BB962C8B-B14F-4D97-AF65-F5344CB8AC3E}">
        <p14:creationId xmlns:p14="http://schemas.microsoft.com/office/powerpoint/2010/main" val="3829960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el C (People)">
    <p:spTree>
      <p:nvGrpSpPr>
        <p:cNvPr id="1" name=""/>
        <p:cNvGrpSpPr/>
        <p:nvPr/>
      </p:nvGrpSpPr>
      <p:grpSpPr>
        <a:xfrm>
          <a:off x="0" y="0"/>
          <a:ext cx="0" cy="0"/>
          <a:chOff x="0" y="0"/>
          <a:chExt cx="0" cy="0"/>
        </a:xfrm>
      </p:grpSpPr>
      <p:pic>
        <p:nvPicPr>
          <p:cNvPr id="4" name="Bild 3" descr="180523_JfE_PPT_Titelfolie_B_Leu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9895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el A (Sterne)">
    <p:spTree>
      <p:nvGrpSpPr>
        <p:cNvPr id="1" name=""/>
        <p:cNvGrpSpPr/>
        <p:nvPr/>
      </p:nvGrpSpPr>
      <p:grpSpPr>
        <a:xfrm>
          <a:off x="0" y="0"/>
          <a:ext cx="0" cy="0"/>
          <a:chOff x="0" y="0"/>
          <a:chExt cx="0" cy="0"/>
        </a:xfrm>
      </p:grpSpPr>
      <p:pic>
        <p:nvPicPr>
          <p:cNvPr id="2" name="Bild 1" descr="180523_JfE_PPT_Titelfolie_A_Stern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0367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el B (Puzzle)">
    <p:spTree>
      <p:nvGrpSpPr>
        <p:cNvPr id="1" name=""/>
        <p:cNvGrpSpPr/>
        <p:nvPr/>
      </p:nvGrpSpPr>
      <p:grpSpPr>
        <a:xfrm>
          <a:off x="0" y="0"/>
          <a:ext cx="0" cy="0"/>
          <a:chOff x="0" y="0"/>
          <a:chExt cx="0" cy="0"/>
        </a:xfrm>
      </p:grpSpPr>
      <p:pic>
        <p:nvPicPr>
          <p:cNvPr id="10" name="Bild 9" descr="180604_JfE_PPT_Titelfolie_C_Puzz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feld 1"/>
          <p:cNvSpPr txBox="1"/>
          <p:nvPr userDrawn="1"/>
        </p:nvSpPr>
        <p:spPr>
          <a:xfrm rot="16200000">
            <a:off x="7575431" y="1361673"/>
            <a:ext cx="2592288" cy="246221"/>
          </a:xfrm>
          <a:prstGeom prst="rect">
            <a:avLst/>
          </a:prstGeom>
          <a:noFill/>
        </p:spPr>
        <p:txBody>
          <a:bodyPr wrap="square" rtlCol="0">
            <a:spAutoFit/>
          </a:bodyPr>
          <a:lstStyle/>
          <a:p>
            <a:pPr algn="r"/>
            <a:r>
              <a:rPr lang="en-US" sz="1000" b="0" i="0" kern="1200" dirty="0" err="1">
                <a:solidFill>
                  <a:schemeClr val="bg1">
                    <a:alpha val="50000"/>
                  </a:schemeClr>
                </a:solidFill>
                <a:latin typeface="+mn-lt"/>
                <a:ea typeface="ＭＳ Ｐゴシック" charset="0"/>
                <a:cs typeface="ＭＳ Ｐゴシック" charset="0"/>
              </a:rPr>
              <a:t>suze</a:t>
            </a:r>
            <a:r>
              <a:rPr lang="en-US" sz="1000" b="0" i="0" kern="1200" dirty="0">
                <a:solidFill>
                  <a:schemeClr val="bg1">
                    <a:alpha val="50000"/>
                  </a:schemeClr>
                </a:solidFill>
                <a:latin typeface="+mn-lt"/>
                <a:ea typeface="ＭＳ Ｐゴシック" charset="0"/>
                <a:cs typeface="ＭＳ Ｐゴシック" charset="0"/>
              </a:rPr>
              <a:t> / </a:t>
            </a:r>
            <a:r>
              <a:rPr lang="en-US" sz="1000" b="0" i="0" kern="1200" dirty="0" err="1">
                <a:solidFill>
                  <a:schemeClr val="bg1">
                    <a:alpha val="50000"/>
                  </a:schemeClr>
                </a:solidFill>
                <a:latin typeface="+mn-lt"/>
                <a:ea typeface="ＭＳ Ｐゴシック" charset="0"/>
                <a:cs typeface="ＭＳ Ｐゴシック" charset="0"/>
              </a:rPr>
              <a:t>photocase.de</a:t>
            </a:r>
            <a:r>
              <a:rPr lang="en-US" sz="1000" b="0" i="0" kern="1200" dirty="0">
                <a:solidFill>
                  <a:schemeClr val="bg1">
                    <a:alpha val="50000"/>
                  </a:schemeClr>
                </a:solidFill>
                <a:latin typeface="+mn-lt"/>
                <a:ea typeface="ＭＳ Ｐゴシック" charset="0"/>
                <a:cs typeface="ＭＳ Ｐゴシック" charset="0"/>
              </a:rPr>
              <a:t>  </a:t>
            </a:r>
            <a:endParaRPr lang="de-DE" sz="1000" b="0" i="0" dirty="0">
              <a:solidFill>
                <a:schemeClr val="bg1">
                  <a:alpha val="50000"/>
                </a:schemeClr>
              </a:solidFill>
              <a:latin typeface="+mn-lt"/>
            </a:endParaRPr>
          </a:p>
        </p:txBody>
      </p:sp>
    </p:spTree>
    <p:extLst>
      <p:ext uri="{BB962C8B-B14F-4D97-AF65-F5344CB8AC3E}">
        <p14:creationId xmlns:p14="http://schemas.microsoft.com/office/powerpoint/2010/main" val="1090477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el C (People)">
    <p:spTree>
      <p:nvGrpSpPr>
        <p:cNvPr id="1" name=""/>
        <p:cNvGrpSpPr/>
        <p:nvPr/>
      </p:nvGrpSpPr>
      <p:grpSpPr>
        <a:xfrm>
          <a:off x="0" y="0"/>
          <a:ext cx="0" cy="0"/>
          <a:chOff x="0" y="0"/>
          <a:chExt cx="0" cy="0"/>
        </a:xfrm>
      </p:grpSpPr>
      <p:pic>
        <p:nvPicPr>
          <p:cNvPr id="4" name="Bild 3" descr="180523_JfE_PPT_Titelfolie_B_Leu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9895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Standard mit Subheadline">
    <p:spTree>
      <p:nvGrpSpPr>
        <p:cNvPr id="1" name=""/>
        <p:cNvGrpSpPr/>
        <p:nvPr/>
      </p:nvGrpSpPr>
      <p:grpSpPr>
        <a:xfrm>
          <a:off x="0" y="0"/>
          <a:ext cx="0" cy="0"/>
          <a:chOff x="0" y="0"/>
          <a:chExt cx="0" cy="0"/>
        </a:xfrm>
      </p:grpSpPr>
      <p:sp>
        <p:nvSpPr>
          <p:cNvPr id="2"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
        <p:nvSpPr>
          <p:cNvPr id="8" name="Textplatzhalter 7"/>
          <p:cNvSpPr>
            <a:spLocks noGrp="1"/>
          </p:cNvSpPr>
          <p:nvPr>
            <p:ph type="body" sz="quarter" idx="10"/>
          </p:nvPr>
        </p:nvSpPr>
        <p:spPr>
          <a:xfrm>
            <a:off x="179709" y="2026467"/>
            <a:ext cx="8640763" cy="861594"/>
          </a:xfrm>
          <a:prstGeom prst="rect">
            <a:avLst/>
          </a:prstGeom>
        </p:spPr>
        <p:txBody>
          <a:bodyPr vert="horz"/>
          <a:lstStyle>
            <a:lvl1pPr>
              <a:buNone/>
              <a:defRPr sz="2600">
                <a:solidFill>
                  <a:schemeClr val="tx2"/>
                </a:solidFill>
              </a:defRPr>
            </a:lvl1pPr>
          </a:lstStyle>
          <a:p>
            <a:pPr lvl="0"/>
            <a:r>
              <a:rPr lang="de-DE" dirty="0"/>
              <a:t>Textmasterformat bearbeiten</a:t>
            </a:r>
          </a:p>
        </p:txBody>
      </p:sp>
      <p:sp>
        <p:nvSpPr>
          <p:cNvPr id="10" name="Inhaltsplatzhalter 9"/>
          <p:cNvSpPr>
            <a:spLocks noGrp="1"/>
          </p:cNvSpPr>
          <p:nvPr>
            <p:ph sz="quarter" idx="11"/>
          </p:nvPr>
        </p:nvSpPr>
        <p:spPr>
          <a:xfrm>
            <a:off x="175084" y="2460672"/>
            <a:ext cx="8640763" cy="4312920"/>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15923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Bildseite A">
    <p:spTree>
      <p:nvGrpSpPr>
        <p:cNvPr id="1" name=""/>
        <p:cNvGrpSpPr/>
        <p:nvPr/>
      </p:nvGrpSpPr>
      <p:grpSpPr>
        <a:xfrm>
          <a:off x="0" y="0"/>
          <a:ext cx="0" cy="0"/>
          <a:chOff x="0" y="0"/>
          <a:chExt cx="0" cy="0"/>
        </a:xfrm>
      </p:grpSpPr>
      <p:pic>
        <p:nvPicPr>
          <p:cNvPr id="5" name="Bild 8" descr="Logofahn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179710" y="1265400"/>
            <a:ext cx="4464298" cy="792000"/>
          </a:xfrm>
          <a:prstGeom prst="rect">
            <a:avLst/>
          </a:prstGeom>
        </p:spPr>
        <p:txBody>
          <a:bodyPr/>
          <a:lstStyle>
            <a:lvl1pPr algn="l">
              <a:defRPr sz="3800" b="1" i="0">
                <a:solidFill>
                  <a:schemeClr val="tx2"/>
                </a:solidFill>
              </a:defRPr>
            </a:lvl1pPr>
          </a:lstStyle>
          <a:p>
            <a:r>
              <a:rPr lang="de-DE" dirty="0"/>
              <a:t>Das ist eine Headline</a:t>
            </a:r>
          </a:p>
        </p:txBody>
      </p:sp>
      <p:pic>
        <p:nvPicPr>
          <p:cNvPr id="3" name="Grafik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Inhaltsplatzhalter 9"/>
          <p:cNvSpPr>
            <a:spLocks noGrp="1"/>
          </p:cNvSpPr>
          <p:nvPr>
            <p:ph sz="quarter" idx="12" hasCustomPrompt="1"/>
          </p:nvPr>
        </p:nvSpPr>
        <p:spPr>
          <a:xfrm>
            <a:off x="251520" y="2420888"/>
            <a:ext cx="6696744" cy="3888432"/>
          </a:xfrm>
          <a:prstGeom prst="rect">
            <a:avLst/>
          </a:prstGeom>
        </p:spPr>
        <p:txBody>
          <a:bodyPr vert="horz" lIns="144000"/>
          <a:lstStyle>
            <a:lvl1pPr marL="0" indent="0">
              <a:buClr>
                <a:schemeClr val="tx2"/>
              </a:buClr>
              <a:buFontTx/>
              <a:buNone/>
              <a:defRPr lang="de-DE" b="0" i="0" u="none" strike="noStrike" baseline="0" smtClean="0">
                <a:effectLst/>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r>
              <a:rPr lang="de-DE" dirty="0"/>
              <a:t>Das wäre ungefähr die Länge des Textes, die wir auf eine solche Folie einbringen würden. Nicht länger, höchstens noch kürzer. Und hier hat noch viel mehr Text Platz, weil hier das Bild nur ein Drittel der Seite einnimmt.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r>
              <a:rPr lang="de-DE" dirty="0" err="1"/>
              <a:t>Aenean</a:t>
            </a:r>
            <a:r>
              <a:rPr lang="de-DE" dirty="0"/>
              <a:t> </a:t>
            </a:r>
            <a:r>
              <a:rPr lang="de-DE" dirty="0" err="1"/>
              <a:t>leo</a:t>
            </a:r>
            <a:r>
              <a:rPr lang="de-DE" dirty="0"/>
              <a:t> </a:t>
            </a:r>
            <a:r>
              <a:rPr lang="de-DE" dirty="0" err="1"/>
              <a:t>ligula</a:t>
            </a:r>
            <a:r>
              <a:rPr lang="de-DE" dirty="0"/>
              <a:t>, </a:t>
            </a:r>
            <a:r>
              <a:rPr lang="de-DE" dirty="0" err="1"/>
              <a:t>porttitor</a:t>
            </a:r>
            <a:r>
              <a:rPr lang="de-DE" dirty="0"/>
              <a:t> </a:t>
            </a:r>
            <a:r>
              <a:rPr lang="de-DE" dirty="0" err="1"/>
              <a:t>eu</a:t>
            </a:r>
            <a:r>
              <a:rPr lang="de-DE" dirty="0"/>
              <a:t>, </a:t>
            </a:r>
            <a:r>
              <a:rPr lang="de-DE" dirty="0" err="1"/>
              <a:t>consequat</a:t>
            </a:r>
            <a:r>
              <a:rPr lang="de-DE" dirty="0"/>
              <a:t> </a:t>
            </a:r>
            <a:r>
              <a:rPr lang="de-DE" dirty="0" err="1"/>
              <a:t>vitae</a:t>
            </a:r>
            <a:r>
              <a:rPr lang="de-DE" dirty="0"/>
              <a:t>, </a:t>
            </a:r>
            <a:r>
              <a:rPr lang="de-DE" dirty="0" err="1"/>
              <a:t>eleifend</a:t>
            </a:r>
            <a:r>
              <a:rPr lang="de-DE" dirty="0"/>
              <a:t> </a:t>
            </a:r>
            <a:r>
              <a:rPr lang="de-DE" dirty="0" err="1"/>
              <a:t>ac</a:t>
            </a:r>
            <a:r>
              <a:rPr lang="de-DE" dirty="0"/>
              <a:t>, </a:t>
            </a:r>
            <a:r>
              <a:rPr lang="de-DE" dirty="0" err="1"/>
              <a:t>enim</a:t>
            </a:r>
            <a:r>
              <a:rPr lang="de-DE" dirty="0"/>
              <a:t>. </a:t>
            </a:r>
            <a:r>
              <a:rPr lang="de-DE" dirty="0" err="1"/>
              <a:t>Aliquam</a:t>
            </a:r>
            <a:r>
              <a:rPr lang="de-DE" dirty="0"/>
              <a:t> </a:t>
            </a:r>
            <a:r>
              <a:rPr lang="de-DE" dirty="0" err="1"/>
              <a:t>lorem</a:t>
            </a:r>
            <a:r>
              <a:rPr lang="de-DE" dirty="0"/>
              <a:t> ante, </a:t>
            </a:r>
            <a:r>
              <a:rPr lang="de-DE" dirty="0" err="1"/>
              <a:t>dapibus</a:t>
            </a:r>
            <a:r>
              <a:rPr lang="de-DE" dirty="0"/>
              <a:t> in, </a:t>
            </a:r>
            <a:r>
              <a:rPr lang="de-DE" dirty="0" err="1"/>
              <a:t>viverra</a:t>
            </a:r>
            <a:r>
              <a:rPr lang="de-DE" dirty="0"/>
              <a:t> </a:t>
            </a:r>
            <a:r>
              <a:rPr lang="de-DE" dirty="0" err="1"/>
              <a:t>quis</a:t>
            </a:r>
            <a:r>
              <a:rPr lang="de-DE" dirty="0"/>
              <a:t>, </a:t>
            </a:r>
            <a:r>
              <a:rPr lang="de-DE" dirty="0" err="1"/>
              <a:t>feugiat</a:t>
            </a:r>
            <a:r>
              <a:rPr lang="de-DE" dirty="0"/>
              <a:t> a, </a:t>
            </a:r>
            <a:r>
              <a:rPr lang="de-DE" dirty="0" err="1"/>
              <a:t>tellus</a:t>
            </a:r>
            <a:r>
              <a:rPr lang="de-DE" dirty="0"/>
              <a:t>. </a:t>
            </a:r>
            <a:r>
              <a:rPr lang="de-DE" dirty="0" err="1"/>
              <a:t>Phasellus</a:t>
            </a:r>
            <a:r>
              <a:rPr lang="de-DE" dirty="0"/>
              <a:t> </a:t>
            </a:r>
            <a:r>
              <a:rPr lang="de-DE" dirty="0" err="1"/>
              <a:t>viverra</a:t>
            </a:r>
            <a:r>
              <a:rPr lang="de-DE" dirty="0"/>
              <a:t> </a:t>
            </a:r>
            <a:r>
              <a:rPr lang="de-DE" dirty="0" err="1"/>
              <a:t>nulla</a:t>
            </a:r>
            <a:r>
              <a:rPr lang="de-DE" dirty="0"/>
              <a:t> </a:t>
            </a:r>
            <a:r>
              <a:rPr lang="de-DE" dirty="0" err="1"/>
              <a:t>ut</a:t>
            </a:r>
            <a:r>
              <a:rPr lang="de-DE" dirty="0"/>
              <a:t> </a:t>
            </a:r>
            <a:r>
              <a:rPr lang="de-DE" dirty="0" err="1"/>
              <a:t>metus</a:t>
            </a:r>
            <a:r>
              <a:rPr lang="de-DE" dirty="0"/>
              <a:t> </a:t>
            </a:r>
            <a:r>
              <a:rPr lang="de-DE" dirty="0" err="1"/>
              <a:t>varius</a:t>
            </a:r>
            <a:r>
              <a:rPr lang="de-DE" dirty="0"/>
              <a:t> </a:t>
            </a:r>
            <a:r>
              <a:rPr lang="de-DE" dirty="0" err="1"/>
              <a:t>laoreet</a:t>
            </a:r>
            <a:r>
              <a:rPr lang="de-DE" dirty="0"/>
              <a:t>. </a:t>
            </a:r>
            <a:r>
              <a:rPr lang="de-DE" dirty="0" err="1"/>
              <a:t>Quisque</a:t>
            </a:r>
            <a:r>
              <a:rPr lang="de-DE" dirty="0"/>
              <a:t> </a:t>
            </a:r>
            <a:r>
              <a:rPr lang="de-DE" dirty="0" err="1"/>
              <a:t>rutrum</a:t>
            </a:r>
            <a:r>
              <a:rPr lang="de-DE" dirty="0"/>
              <a:t>. </a:t>
            </a:r>
            <a:r>
              <a:rPr lang="de-DE" dirty="0" err="1"/>
              <a:t>Aenean</a:t>
            </a:r>
            <a:r>
              <a:rPr lang="de-DE" dirty="0"/>
              <a:t> </a:t>
            </a:r>
            <a:r>
              <a:rPr lang="de-DE" dirty="0" err="1"/>
              <a:t>imperdiet</a:t>
            </a:r>
            <a:r>
              <a:rPr lang="de-DE" dirty="0"/>
              <a:t>. </a:t>
            </a:r>
            <a:r>
              <a:rPr lang="de-DE" dirty="0" err="1"/>
              <a:t>Etiam</a:t>
            </a:r>
            <a:r>
              <a:rPr lang="de-DE" dirty="0"/>
              <a:t> </a:t>
            </a:r>
            <a:r>
              <a:rPr lang="de-DE" dirty="0" err="1"/>
              <a:t>ultricies</a:t>
            </a:r>
            <a:r>
              <a:rPr lang="de-DE" dirty="0"/>
              <a:t> </a:t>
            </a:r>
            <a:r>
              <a:rPr lang="de-DE" dirty="0" err="1"/>
              <a:t>nisi</a:t>
            </a:r>
            <a:r>
              <a:rPr lang="de-DE" dirty="0"/>
              <a:t> </a:t>
            </a:r>
            <a:r>
              <a:rPr lang="de-DE" dirty="0" err="1"/>
              <a:t>vel</a:t>
            </a:r>
            <a:r>
              <a:rPr lang="de-DE" dirty="0"/>
              <a:t> </a:t>
            </a:r>
            <a:r>
              <a:rPr lang="de-DE" dirty="0" err="1"/>
              <a:t>augue</a:t>
            </a:r>
            <a:r>
              <a:rPr lang="de-DE" dirty="0"/>
              <a:t>. </a:t>
            </a:r>
            <a:r>
              <a:rPr lang="de-DE" dirty="0" err="1"/>
              <a:t>Curabitur</a:t>
            </a:r>
            <a:r>
              <a:rPr lang="de-DE" dirty="0"/>
              <a:t> </a:t>
            </a:r>
            <a:r>
              <a:rPr lang="de-DE" dirty="0" err="1"/>
              <a:t>ullamcorper</a:t>
            </a:r>
            <a:r>
              <a:rPr lang="de-DE" dirty="0"/>
              <a:t> </a:t>
            </a:r>
            <a:r>
              <a:rPr lang="de-DE" dirty="0" err="1"/>
              <a:t>ultricies</a:t>
            </a:r>
            <a:r>
              <a:rPr lang="de-DE" dirty="0"/>
              <a:t> </a:t>
            </a:r>
            <a:r>
              <a:rPr lang="de-DE" dirty="0" err="1"/>
              <a:t>nisi</a:t>
            </a:r>
            <a:r>
              <a:rPr lang="de-DE" dirty="0"/>
              <a:t>. </a:t>
            </a:r>
            <a:endParaRPr lang="de-DE" b="0" i="0" u="none" strike="noStrike" dirty="0">
              <a:effectLst/>
              <a:latin typeface="Verdana"/>
            </a:endParaRPr>
          </a:p>
        </p:txBody>
      </p:sp>
    </p:spTree>
    <p:extLst>
      <p:ext uri="{BB962C8B-B14F-4D97-AF65-F5344CB8AC3E}">
        <p14:creationId xmlns:p14="http://schemas.microsoft.com/office/powerpoint/2010/main" val="3829960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Bildseite B">
    <p:spTree>
      <p:nvGrpSpPr>
        <p:cNvPr id="1" name=""/>
        <p:cNvGrpSpPr/>
        <p:nvPr/>
      </p:nvGrpSpPr>
      <p:grpSpPr>
        <a:xfrm>
          <a:off x="0" y="0"/>
          <a:ext cx="0" cy="0"/>
          <a:chOff x="0" y="0"/>
          <a:chExt cx="0" cy="0"/>
        </a:xfrm>
      </p:grpSpPr>
      <p:pic>
        <p:nvPicPr>
          <p:cNvPr id="17" name="Bild 16" descr="Bilder_Master_2.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Bild 8"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9"/>
          <p:cNvSpPr>
            <a:spLocks noGrp="1"/>
          </p:cNvSpPr>
          <p:nvPr>
            <p:ph sz="quarter" idx="12" hasCustomPrompt="1"/>
          </p:nvPr>
        </p:nvSpPr>
        <p:spPr>
          <a:xfrm>
            <a:off x="5940152" y="2708920"/>
            <a:ext cx="2736304" cy="3744416"/>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Das wäre ungefähr die Länge des Textes, die wir auf eine solche Folie einbringen würden. Nicht länger, höchstens noch kürzer. Diesen letzten Satz können Sie gerne auch unberücksichtigt lassen.</a:t>
            </a:r>
          </a:p>
        </p:txBody>
      </p:sp>
      <p:sp>
        <p:nvSpPr>
          <p:cNvPr id="16"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4077287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Bildseite C">
    <p:spTree>
      <p:nvGrpSpPr>
        <p:cNvPr id="1" name=""/>
        <p:cNvGrpSpPr/>
        <p:nvPr/>
      </p:nvGrpSpPr>
      <p:grpSpPr>
        <a:xfrm>
          <a:off x="0" y="0"/>
          <a:ext cx="0" cy="0"/>
          <a:chOff x="0" y="0"/>
          <a:chExt cx="0" cy="0"/>
        </a:xfrm>
      </p:grpSpPr>
      <p:pic>
        <p:nvPicPr>
          <p:cNvPr id="4" name="Bild 8" descr="Logofahne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
        <p:nvSpPr>
          <p:cNvPr id="16" name="Inhaltsplatzhalter 9"/>
          <p:cNvSpPr>
            <a:spLocks noGrp="1"/>
          </p:cNvSpPr>
          <p:nvPr>
            <p:ph sz="quarter" idx="12" hasCustomPrompt="1"/>
          </p:nvPr>
        </p:nvSpPr>
        <p:spPr>
          <a:xfrm>
            <a:off x="179709" y="2460672"/>
            <a:ext cx="8712771" cy="752304"/>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Das wäre ungefähr die Länge des Textes, die wir auf eine solche Folie einbringen würden. Nicht länger, höchstens noch kürzer. </a:t>
            </a:r>
          </a:p>
        </p:txBody>
      </p:sp>
      <p:pic>
        <p:nvPicPr>
          <p:cNvPr id="19" name="Bild 18" descr="Bilder_Master_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0546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rennseite A ">
    <p:spTree>
      <p:nvGrpSpPr>
        <p:cNvPr id="1" name=""/>
        <p:cNvGrpSpPr/>
        <p:nvPr/>
      </p:nvGrpSpPr>
      <p:grpSpPr>
        <a:xfrm>
          <a:off x="0" y="0"/>
          <a:ext cx="0" cy="0"/>
          <a:chOff x="0" y="0"/>
          <a:chExt cx="0" cy="0"/>
        </a:xfrm>
      </p:grpSpPr>
      <p:pic>
        <p:nvPicPr>
          <p:cNvPr id="7" name="Bild 6" descr="180508_JfE_Schmetterli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Bild 8"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spTree>
    <p:extLst>
      <p:ext uri="{BB962C8B-B14F-4D97-AF65-F5344CB8AC3E}">
        <p14:creationId xmlns:p14="http://schemas.microsoft.com/office/powerpoint/2010/main" val="914233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rennseite B">
    <p:spTree>
      <p:nvGrpSpPr>
        <p:cNvPr id="1" name=""/>
        <p:cNvGrpSpPr/>
        <p:nvPr/>
      </p:nvGrpSpPr>
      <p:grpSpPr>
        <a:xfrm>
          <a:off x="0" y="0"/>
          <a:ext cx="0" cy="0"/>
          <a:chOff x="0" y="0"/>
          <a:chExt cx="0" cy="0"/>
        </a:xfrm>
      </p:grpSpPr>
      <p:pic>
        <p:nvPicPr>
          <p:cNvPr id="2" name="Bild 1" descr="180604_JfE_Worksh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Bild 8"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9"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5375"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spTree>
    <p:extLst>
      <p:ext uri="{BB962C8B-B14F-4D97-AF65-F5344CB8AC3E}">
        <p14:creationId xmlns:p14="http://schemas.microsoft.com/office/powerpoint/2010/main" val="3524688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ildseite A">
    <p:spTree>
      <p:nvGrpSpPr>
        <p:cNvPr id="1" name=""/>
        <p:cNvGrpSpPr/>
        <p:nvPr/>
      </p:nvGrpSpPr>
      <p:grpSpPr>
        <a:xfrm>
          <a:off x="0" y="0"/>
          <a:ext cx="0" cy="0"/>
          <a:chOff x="0" y="0"/>
          <a:chExt cx="0" cy="0"/>
        </a:xfrm>
      </p:grpSpPr>
      <p:pic>
        <p:nvPicPr>
          <p:cNvPr id="5" name="Bild 8" descr="Logofahn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179710" y="1265400"/>
            <a:ext cx="4464298" cy="792000"/>
          </a:xfrm>
          <a:prstGeom prst="rect">
            <a:avLst/>
          </a:prstGeom>
        </p:spPr>
        <p:txBody>
          <a:bodyPr/>
          <a:lstStyle>
            <a:lvl1pPr algn="l">
              <a:defRPr sz="3800" b="1" i="0">
                <a:solidFill>
                  <a:schemeClr val="tx2"/>
                </a:solidFill>
              </a:defRPr>
            </a:lvl1pPr>
          </a:lstStyle>
          <a:p>
            <a:r>
              <a:rPr lang="de-DE" dirty="0"/>
              <a:t>Das ist eine Headline</a:t>
            </a:r>
          </a:p>
        </p:txBody>
      </p:sp>
      <p:pic>
        <p:nvPicPr>
          <p:cNvPr id="4" name="Grafik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2928"/>
            <a:ext cx="9150816" cy="6863112"/>
          </a:xfrm>
          <a:prstGeom prst="rect">
            <a:avLst/>
          </a:prstGeom>
        </p:spPr>
      </p:pic>
      <p:sp>
        <p:nvSpPr>
          <p:cNvPr id="7" name="Inhaltsplatzhalter 9"/>
          <p:cNvSpPr>
            <a:spLocks noGrp="1"/>
          </p:cNvSpPr>
          <p:nvPr>
            <p:ph sz="quarter" idx="12" hasCustomPrompt="1"/>
          </p:nvPr>
        </p:nvSpPr>
        <p:spPr>
          <a:xfrm>
            <a:off x="251520" y="2226467"/>
            <a:ext cx="6696744" cy="4277275"/>
          </a:xfrm>
          <a:prstGeom prst="rect">
            <a:avLst/>
          </a:prstGeom>
        </p:spPr>
        <p:txBody>
          <a:bodyPr vert="horz" lIns="144000"/>
          <a:lstStyle>
            <a:lvl1pPr marL="0" indent="0">
              <a:buClr>
                <a:schemeClr val="tx2"/>
              </a:buClr>
              <a:buFontTx/>
              <a:buNone/>
              <a:defRPr lang="de-DE" sz="2000" b="0" i="0" u="none" strike="noStrike" baseline="0" smtClean="0">
                <a:solidFill>
                  <a:schemeClr val="bg1">
                    <a:lumMod val="50000"/>
                  </a:schemeClr>
                </a:solidFill>
                <a:effectLst/>
                <a:latin typeface="Calibri" pitchFamily="34" charset="0"/>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r>
              <a:rPr lang="de-DE" dirty="0"/>
              <a:t>Das wäre ungefähr die Länge des Textes, die wir auf eine solche Folie einbringen würden. Nicht länger, höchstens noch kürzer. Und hier hat noch viel mehr Text Platz, weil hier das Bild nur ein Drittel der Seite einnimmt.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r>
              <a:rPr lang="de-DE" dirty="0" err="1"/>
              <a:t>Aenean</a:t>
            </a:r>
            <a:r>
              <a:rPr lang="de-DE" dirty="0"/>
              <a:t> </a:t>
            </a:r>
            <a:r>
              <a:rPr lang="de-DE" dirty="0" err="1"/>
              <a:t>leo</a:t>
            </a:r>
            <a:r>
              <a:rPr lang="de-DE" dirty="0"/>
              <a:t> </a:t>
            </a:r>
            <a:r>
              <a:rPr lang="de-DE" dirty="0" err="1"/>
              <a:t>ligula</a:t>
            </a:r>
            <a:r>
              <a:rPr lang="de-DE" dirty="0"/>
              <a:t>, </a:t>
            </a:r>
            <a:r>
              <a:rPr lang="de-DE" dirty="0" err="1"/>
              <a:t>porttitor</a:t>
            </a:r>
            <a:r>
              <a:rPr lang="de-DE" dirty="0"/>
              <a:t> </a:t>
            </a:r>
            <a:r>
              <a:rPr lang="de-DE" dirty="0" err="1"/>
              <a:t>eu</a:t>
            </a:r>
            <a:r>
              <a:rPr lang="de-DE" dirty="0"/>
              <a:t>, </a:t>
            </a:r>
            <a:r>
              <a:rPr lang="de-DE" dirty="0" err="1"/>
              <a:t>consequat</a:t>
            </a:r>
            <a:r>
              <a:rPr lang="de-DE" dirty="0"/>
              <a:t> </a:t>
            </a:r>
            <a:r>
              <a:rPr lang="de-DE" dirty="0" err="1"/>
              <a:t>vitae</a:t>
            </a:r>
            <a:r>
              <a:rPr lang="de-DE" dirty="0"/>
              <a:t>, </a:t>
            </a:r>
            <a:r>
              <a:rPr lang="de-DE" dirty="0" err="1"/>
              <a:t>eleifend</a:t>
            </a:r>
            <a:r>
              <a:rPr lang="de-DE" dirty="0"/>
              <a:t> </a:t>
            </a:r>
            <a:r>
              <a:rPr lang="de-DE" dirty="0" err="1"/>
              <a:t>ac</a:t>
            </a:r>
            <a:r>
              <a:rPr lang="de-DE" dirty="0"/>
              <a:t>, </a:t>
            </a:r>
            <a:r>
              <a:rPr lang="de-DE" dirty="0" err="1"/>
              <a:t>enim</a:t>
            </a:r>
            <a:r>
              <a:rPr lang="de-DE" dirty="0"/>
              <a:t>. </a:t>
            </a:r>
            <a:r>
              <a:rPr lang="de-DE" dirty="0" err="1"/>
              <a:t>Aliquam</a:t>
            </a:r>
            <a:r>
              <a:rPr lang="de-DE" dirty="0"/>
              <a:t> </a:t>
            </a:r>
            <a:r>
              <a:rPr lang="de-DE" dirty="0" err="1"/>
              <a:t>lorem</a:t>
            </a:r>
            <a:r>
              <a:rPr lang="de-DE" dirty="0"/>
              <a:t> ante, </a:t>
            </a:r>
            <a:r>
              <a:rPr lang="de-DE" dirty="0" err="1"/>
              <a:t>dapibus</a:t>
            </a:r>
            <a:r>
              <a:rPr lang="de-DE" dirty="0"/>
              <a:t> in, </a:t>
            </a:r>
            <a:r>
              <a:rPr lang="de-DE" dirty="0" err="1"/>
              <a:t>viverra</a:t>
            </a:r>
            <a:r>
              <a:rPr lang="de-DE" dirty="0"/>
              <a:t> </a:t>
            </a:r>
            <a:r>
              <a:rPr lang="de-DE" dirty="0" err="1"/>
              <a:t>quis</a:t>
            </a:r>
            <a:r>
              <a:rPr lang="de-DE" dirty="0"/>
              <a:t>, </a:t>
            </a:r>
            <a:r>
              <a:rPr lang="de-DE" dirty="0" err="1"/>
              <a:t>feugiat</a:t>
            </a:r>
            <a:r>
              <a:rPr lang="de-DE" dirty="0"/>
              <a:t> a, </a:t>
            </a:r>
            <a:r>
              <a:rPr lang="de-DE" dirty="0" err="1"/>
              <a:t>tellus</a:t>
            </a:r>
            <a:r>
              <a:rPr lang="de-DE" dirty="0"/>
              <a:t>. </a:t>
            </a:r>
            <a:r>
              <a:rPr lang="de-DE" dirty="0" err="1"/>
              <a:t>Phasellus</a:t>
            </a:r>
            <a:r>
              <a:rPr lang="de-DE" dirty="0"/>
              <a:t> </a:t>
            </a:r>
            <a:r>
              <a:rPr lang="de-DE" dirty="0" err="1"/>
              <a:t>viverra</a:t>
            </a:r>
            <a:r>
              <a:rPr lang="de-DE" dirty="0"/>
              <a:t> </a:t>
            </a:r>
            <a:r>
              <a:rPr lang="de-DE" dirty="0" err="1"/>
              <a:t>nulla</a:t>
            </a:r>
            <a:r>
              <a:rPr lang="de-DE" dirty="0"/>
              <a:t> </a:t>
            </a:r>
            <a:r>
              <a:rPr lang="de-DE" dirty="0" err="1"/>
              <a:t>ut</a:t>
            </a:r>
            <a:r>
              <a:rPr lang="de-DE" dirty="0"/>
              <a:t> </a:t>
            </a:r>
            <a:r>
              <a:rPr lang="de-DE" dirty="0" err="1"/>
              <a:t>metus</a:t>
            </a:r>
            <a:r>
              <a:rPr lang="de-DE" dirty="0"/>
              <a:t> </a:t>
            </a:r>
            <a:r>
              <a:rPr lang="de-DE" dirty="0" err="1"/>
              <a:t>varius</a:t>
            </a:r>
            <a:r>
              <a:rPr lang="de-DE" dirty="0"/>
              <a:t> </a:t>
            </a:r>
            <a:r>
              <a:rPr lang="de-DE" dirty="0" err="1"/>
              <a:t>laoreet</a:t>
            </a:r>
            <a:r>
              <a:rPr lang="de-DE" dirty="0"/>
              <a:t>. </a:t>
            </a:r>
            <a:r>
              <a:rPr lang="de-DE" dirty="0" err="1"/>
              <a:t>Quisque</a:t>
            </a:r>
            <a:r>
              <a:rPr lang="de-DE" dirty="0"/>
              <a:t> </a:t>
            </a:r>
            <a:r>
              <a:rPr lang="de-DE" dirty="0" err="1"/>
              <a:t>rutrum</a:t>
            </a:r>
            <a:r>
              <a:rPr lang="de-DE" dirty="0"/>
              <a:t>. </a:t>
            </a:r>
            <a:r>
              <a:rPr lang="de-DE" dirty="0" err="1"/>
              <a:t>Aenean</a:t>
            </a:r>
            <a:r>
              <a:rPr lang="de-DE" dirty="0"/>
              <a:t> </a:t>
            </a:r>
            <a:r>
              <a:rPr lang="de-DE" dirty="0" err="1"/>
              <a:t>imperdiet</a:t>
            </a:r>
            <a:r>
              <a:rPr lang="de-DE" dirty="0"/>
              <a:t>. </a:t>
            </a:r>
            <a:r>
              <a:rPr lang="de-DE" dirty="0" err="1"/>
              <a:t>Etiam</a:t>
            </a:r>
            <a:r>
              <a:rPr lang="de-DE" dirty="0"/>
              <a:t> </a:t>
            </a:r>
            <a:r>
              <a:rPr lang="de-DE" dirty="0" err="1"/>
              <a:t>ultricies</a:t>
            </a:r>
            <a:r>
              <a:rPr lang="de-DE" dirty="0"/>
              <a:t> </a:t>
            </a:r>
            <a:r>
              <a:rPr lang="de-DE" dirty="0" err="1"/>
              <a:t>nisi</a:t>
            </a:r>
            <a:r>
              <a:rPr lang="de-DE" dirty="0"/>
              <a:t> </a:t>
            </a:r>
            <a:r>
              <a:rPr lang="de-DE" dirty="0" err="1"/>
              <a:t>vel</a:t>
            </a:r>
            <a:r>
              <a:rPr lang="de-DE" dirty="0"/>
              <a:t> </a:t>
            </a:r>
            <a:r>
              <a:rPr lang="de-DE" dirty="0" err="1"/>
              <a:t>augue</a:t>
            </a:r>
            <a:r>
              <a:rPr lang="de-DE" dirty="0"/>
              <a:t>. </a:t>
            </a:r>
            <a:r>
              <a:rPr lang="de-DE" dirty="0" err="1"/>
              <a:t>Curabitur</a:t>
            </a:r>
            <a:r>
              <a:rPr lang="de-DE" dirty="0"/>
              <a:t> </a:t>
            </a:r>
            <a:r>
              <a:rPr lang="de-DE" dirty="0" err="1"/>
              <a:t>ullamcorper</a:t>
            </a:r>
            <a:r>
              <a:rPr lang="de-DE" dirty="0"/>
              <a:t> </a:t>
            </a:r>
            <a:r>
              <a:rPr lang="de-DE" dirty="0" err="1"/>
              <a:t>ultricies</a:t>
            </a:r>
            <a:r>
              <a:rPr lang="de-DE" dirty="0"/>
              <a:t> </a:t>
            </a:r>
            <a:r>
              <a:rPr lang="de-DE" dirty="0" err="1"/>
              <a:t>nisi</a:t>
            </a:r>
            <a:r>
              <a:rPr lang="de-DE" dirty="0"/>
              <a:t>. </a:t>
            </a:r>
            <a:endParaRPr lang="de-DE" b="0" i="0" u="none" strike="noStrike" dirty="0">
              <a:effectLst/>
              <a:latin typeface="Verdana"/>
            </a:endParaRPr>
          </a:p>
        </p:txBody>
      </p:sp>
    </p:spTree>
    <p:extLst>
      <p:ext uri="{BB962C8B-B14F-4D97-AF65-F5344CB8AC3E}">
        <p14:creationId xmlns:p14="http://schemas.microsoft.com/office/powerpoint/2010/main" val="717128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rennseite C">
    <p:spTree>
      <p:nvGrpSpPr>
        <p:cNvPr id="1" name=""/>
        <p:cNvGrpSpPr/>
        <p:nvPr/>
      </p:nvGrpSpPr>
      <p:grpSpPr>
        <a:xfrm>
          <a:off x="0" y="0"/>
          <a:ext cx="0" cy="0"/>
          <a:chOff x="0" y="0"/>
          <a:chExt cx="0" cy="0"/>
        </a:xfrm>
      </p:grpSpPr>
      <p:pic>
        <p:nvPicPr>
          <p:cNvPr id="7" name="Bild 6" descr="180604_JfE_Lavagan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Bild 8" descr="Logofahn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9" descr="Logofahn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spTree>
    <p:extLst>
      <p:ext uri="{BB962C8B-B14F-4D97-AF65-F5344CB8AC3E}">
        <p14:creationId xmlns:p14="http://schemas.microsoft.com/office/powerpoint/2010/main" val="242358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rennseite D">
    <p:spTree>
      <p:nvGrpSpPr>
        <p:cNvPr id="1" name=""/>
        <p:cNvGrpSpPr/>
        <p:nvPr/>
      </p:nvGrpSpPr>
      <p:grpSpPr>
        <a:xfrm>
          <a:off x="0" y="0"/>
          <a:ext cx="0" cy="0"/>
          <a:chOff x="0" y="0"/>
          <a:chExt cx="0" cy="0"/>
        </a:xfrm>
      </p:grpSpPr>
      <p:pic>
        <p:nvPicPr>
          <p:cNvPr id="2" name="Bild 1" descr="180604_JfE_Polonai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pic>
        <p:nvPicPr>
          <p:cNvPr id="6" name="Bild 9"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5375"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072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el A (Sterne)">
    <p:spTree>
      <p:nvGrpSpPr>
        <p:cNvPr id="1" name=""/>
        <p:cNvGrpSpPr/>
        <p:nvPr/>
      </p:nvGrpSpPr>
      <p:grpSpPr>
        <a:xfrm>
          <a:off x="0" y="0"/>
          <a:ext cx="0" cy="0"/>
          <a:chOff x="0" y="0"/>
          <a:chExt cx="0" cy="0"/>
        </a:xfrm>
      </p:grpSpPr>
      <p:pic>
        <p:nvPicPr>
          <p:cNvPr id="2" name="Bild 1" descr="180523_JfE_PPT_Titelfolie_A_Stern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0367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el B (Puzzle)">
    <p:spTree>
      <p:nvGrpSpPr>
        <p:cNvPr id="1" name=""/>
        <p:cNvGrpSpPr/>
        <p:nvPr/>
      </p:nvGrpSpPr>
      <p:grpSpPr>
        <a:xfrm>
          <a:off x="0" y="0"/>
          <a:ext cx="0" cy="0"/>
          <a:chOff x="0" y="0"/>
          <a:chExt cx="0" cy="0"/>
        </a:xfrm>
      </p:grpSpPr>
      <p:pic>
        <p:nvPicPr>
          <p:cNvPr id="10" name="Bild 9" descr="180604_JfE_PPT_Titelfolie_C_Puzz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feld 1"/>
          <p:cNvSpPr txBox="1"/>
          <p:nvPr userDrawn="1"/>
        </p:nvSpPr>
        <p:spPr>
          <a:xfrm rot="16200000">
            <a:off x="7575431" y="1361673"/>
            <a:ext cx="2592288" cy="246221"/>
          </a:xfrm>
          <a:prstGeom prst="rect">
            <a:avLst/>
          </a:prstGeom>
          <a:noFill/>
        </p:spPr>
        <p:txBody>
          <a:bodyPr wrap="square" rtlCol="0">
            <a:spAutoFit/>
          </a:bodyPr>
          <a:lstStyle/>
          <a:p>
            <a:pPr algn="r"/>
            <a:r>
              <a:rPr lang="en-US" sz="1000" b="0" i="0" kern="1200" dirty="0" err="1">
                <a:solidFill>
                  <a:schemeClr val="bg1">
                    <a:alpha val="50000"/>
                  </a:schemeClr>
                </a:solidFill>
                <a:latin typeface="+mn-lt"/>
                <a:ea typeface="ＭＳ Ｐゴシック" charset="0"/>
                <a:cs typeface="ＭＳ Ｐゴシック" charset="0"/>
              </a:rPr>
              <a:t>suze</a:t>
            </a:r>
            <a:r>
              <a:rPr lang="en-US" sz="1000" b="0" i="0" kern="1200" dirty="0">
                <a:solidFill>
                  <a:schemeClr val="bg1">
                    <a:alpha val="50000"/>
                  </a:schemeClr>
                </a:solidFill>
                <a:latin typeface="+mn-lt"/>
                <a:ea typeface="ＭＳ Ｐゴシック" charset="0"/>
                <a:cs typeface="ＭＳ Ｐゴシック" charset="0"/>
              </a:rPr>
              <a:t> / </a:t>
            </a:r>
            <a:r>
              <a:rPr lang="en-US" sz="1000" b="0" i="0" kern="1200" dirty="0" err="1">
                <a:solidFill>
                  <a:schemeClr val="bg1">
                    <a:alpha val="50000"/>
                  </a:schemeClr>
                </a:solidFill>
                <a:latin typeface="+mn-lt"/>
                <a:ea typeface="ＭＳ Ｐゴシック" charset="0"/>
                <a:cs typeface="ＭＳ Ｐゴシック" charset="0"/>
              </a:rPr>
              <a:t>photocase.de</a:t>
            </a:r>
            <a:r>
              <a:rPr lang="en-US" sz="1000" b="0" i="0" kern="1200" dirty="0">
                <a:solidFill>
                  <a:schemeClr val="bg1">
                    <a:alpha val="50000"/>
                  </a:schemeClr>
                </a:solidFill>
                <a:latin typeface="+mn-lt"/>
                <a:ea typeface="ＭＳ Ｐゴシック" charset="0"/>
                <a:cs typeface="ＭＳ Ｐゴシック" charset="0"/>
              </a:rPr>
              <a:t>  </a:t>
            </a:r>
            <a:endParaRPr lang="de-DE" sz="1000" b="0" i="0" dirty="0">
              <a:solidFill>
                <a:schemeClr val="bg1">
                  <a:alpha val="50000"/>
                </a:schemeClr>
              </a:solidFill>
              <a:latin typeface="+mn-lt"/>
            </a:endParaRPr>
          </a:p>
        </p:txBody>
      </p:sp>
    </p:spTree>
    <p:extLst>
      <p:ext uri="{BB962C8B-B14F-4D97-AF65-F5344CB8AC3E}">
        <p14:creationId xmlns:p14="http://schemas.microsoft.com/office/powerpoint/2010/main" val="1090477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el C (People)">
    <p:spTree>
      <p:nvGrpSpPr>
        <p:cNvPr id="1" name=""/>
        <p:cNvGrpSpPr/>
        <p:nvPr/>
      </p:nvGrpSpPr>
      <p:grpSpPr>
        <a:xfrm>
          <a:off x="0" y="0"/>
          <a:ext cx="0" cy="0"/>
          <a:chOff x="0" y="0"/>
          <a:chExt cx="0" cy="0"/>
        </a:xfrm>
      </p:grpSpPr>
      <p:pic>
        <p:nvPicPr>
          <p:cNvPr id="4" name="Bild 3" descr="180523_JfE_PPT_Titelfolie_B_Leu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9895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Standard mit Subheadline">
    <p:spTree>
      <p:nvGrpSpPr>
        <p:cNvPr id="1" name=""/>
        <p:cNvGrpSpPr/>
        <p:nvPr/>
      </p:nvGrpSpPr>
      <p:grpSpPr>
        <a:xfrm>
          <a:off x="0" y="0"/>
          <a:ext cx="0" cy="0"/>
          <a:chOff x="0" y="0"/>
          <a:chExt cx="0" cy="0"/>
        </a:xfrm>
      </p:grpSpPr>
      <p:sp>
        <p:nvSpPr>
          <p:cNvPr id="2"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
        <p:nvSpPr>
          <p:cNvPr id="8" name="Textplatzhalter 7"/>
          <p:cNvSpPr>
            <a:spLocks noGrp="1"/>
          </p:cNvSpPr>
          <p:nvPr>
            <p:ph type="body" sz="quarter" idx="10"/>
          </p:nvPr>
        </p:nvSpPr>
        <p:spPr>
          <a:xfrm>
            <a:off x="179709" y="2026467"/>
            <a:ext cx="8640763" cy="861594"/>
          </a:xfrm>
          <a:prstGeom prst="rect">
            <a:avLst/>
          </a:prstGeom>
        </p:spPr>
        <p:txBody>
          <a:bodyPr vert="horz"/>
          <a:lstStyle>
            <a:lvl1pPr>
              <a:buNone/>
              <a:defRPr sz="2600">
                <a:solidFill>
                  <a:schemeClr val="tx2"/>
                </a:solidFill>
              </a:defRPr>
            </a:lvl1pPr>
          </a:lstStyle>
          <a:p>
            <a:pPr lvl="0"/>
            <a:r>
              <a:rPr lang="de-DE" dirty="0"/>
              <a:t>Textmasterformat bearbeiten</a:t>
            </a:r>
          </a:p>
        </p:txBody>
      </p:sp>
      <p:sp>
        <p:nvSpPr>
          <p:cNvPr id="10" name="Inhaltsplatzhalter 9"/>
          <p:cNvSpPr>
            <a:spLocks noGrp="1"/>
          </p:cNvSpPr>
          <p:nvPr>
            <p:ph sz="quarter" idx="11"/>
          </p:nvPr>
        </p:nvSpPr>
        <p:spPr>
          <a:xfrm>
            <a:off x="175084" y="2460672"/>
            <a:ext cx="8640763" cy="4312920"/>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159239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Bildseite A">
    <p:spTree>
      <p:nvGrpSpPr>
        <p:cNvPr id="1" name=""/>
        <p:cNvGrpSpPr/>
        <p:nvPr/>
      </p:nvGrpSpPr>
      <p:grpSpPr>
        <a:xfrm>
          <a:off x="0" y="0"/>
          <a:ext cx="0" cy="0"/>
          <a:chOff x="0" y="0"/>
          <a:chExt cx="0" cy="0"/>
        </a:xfrm>
      </p:grpSpPr>
      <p:pic>
        <p:nvPicPr>
          <p:cNvPr id="5" name="Bild 8" descr="Logofahn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179710" y="1265400"/>
            <a:ext cx="4464298" cy="792000"/>
          </a:xfrm>
          <a:prstGeom prst="rect">
            <a:avLst/>
          </a:prstGeom>
        </p:spPr>
        <p:txBody>
          <a:bodyPr/>
          <a:lstStyle>
            <a:lvl1pPr algn="l">
              <a:defRPr sz="3800" b="1" i="0">
                <a:solidFill>
                  <a:schemeClr val="tx2"/>
                </a:solidFill>
              </a:defRPr>
            </a:lvl1pPr>
          </a:lstStyle>
          <a:p>
            <a:r>
              <a:rPr lang="de-DE" dirty="0"/>
              <a:t>Das ist eine Headline</a:t>
            </a:r>
          </a:p>
        </p:txBody>
      </p:sp>
      <p:pic>
        <p:nvPicPr>
          <p:cNvPr id="3" name="Grafik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Inhaltsplatzhalter 9"/>
          <p:cNvSpPr>
            <a:spLocks noGrp="1"/>
          </p:cNvSpPr>
          <p:nvPr>
            <p:ph sz="quarter" idx="12" hasCustomPrompt="1"/>
          </p:nvPr>
        </p:nvSpPr>
        <p:spPr>
          <a:xfrm>
            <a:off x="251520" y="2420888"/>
            <a:ext cx="6696744" cy="3888432"/>
          </a:xfrm>
          <a:prstGeom prst="rect">
            <a:avLst/>
          </a:prstGeom>
        </p:spPr>
        <p:txBody>
          <a:bodyPr vert="horz" lIns="144000"/>
          <a:lstStyle>
            <a:lvl1pPr marL="0" indent="0">
              <a:buClr>
                <a:schemeClr val="tx2"/>
              </a:buClr>
              <a:buFontTx/>
              <a:buNone/>
              <a:defRPr lang="de-DE" b="0" i="0" u="none" strike="noStrike" baseline="0" smtClean="0">
                <a:effectLst/>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r>
              <a:rPr lang="de-DE" dirty="0"/>
              <a:t>Das wäre ungefähr die Länge des Textes, die wir auf eine solche Folie einbringen würden. Nicht länger, höchstens noch kürzer. Und hier hat noch viel mehr Text Platz, weil hier das Bild nur ein Drittel der Seite einnimmt.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r>
              <a:rPr lang="de-DE" dirty="0" err="1"/>
              <a:t>Aenean</a:t>
            </a:r>
            <a:r>
              <a:rPr lang="de-DE" dirty="0"/>
              <a:t> </a:t>
            </a:r>
            <a:r>
              <a:rPr lang="de-DE" dirty="0" err="1"/>
              <a:t>leo</a:t>
            </a:r>
            <a:r>
              <a:rPr lang="de-DE" dirty="0"/>
              <a:t> </a:t>
            </a:r>
            <a:r>
              <a:rPr lang="de-DE" dirty="0" err="1"/>
              <a:t>ligula</a:t>
            </a:r>
            <a:r>
              <a:rPr lang="de-DE" dirty="0"/>
              <a:t>, </a:t>
            </a:r>
            <a:r>
              <a:rPr lang="de-DE" dirty="0" err="1"/>
              <a:t>porttitor</a:t>
            </a:r>
            <a:r>
              <a:rPr lang="de-DE" dirty="0"/>
              <a:t> </a:t>
            </a:r>
            <a:r>
              <a:rPr lang="de-DE" dirty="0" err="1"/>
              <a:t>eu</a:t>
            </a:r>
            <a:r>
              <a:rPr lang="de-DE" dirty="0"/>
              <a:t>, </a:t>
            </a:r>
            <a:r>
              <a:rPr lang="de-DE" dirty="0" err="1"/>
              <a:t>consequat</a:t>
            </a:r>
            <a:r>
              <a:rPr lang="de-DE" dirty="0"/>
              <a:t> </a:t>
            </a:r>
            <a:r>
              <a:rPr lang="de-DE" dirty="0" err="1"/>
              <a:t>vitae</a:t>
            </a:r>
            <a:r>
              <a:rPr lang="de-DE" dirty="0"/>
              <a:t>, </a:t>
            </a:r>
            <a:r>
              <a:rPr lang="de-DE" dirty="0" err="1"/>
              <a:t>eleifend</a:t>
            </a:r>
            <a:r>
              <a:rPr lang="de-DE" dirty="0"/>
              <a:t> </a:t>
            </a:r>
            <a:r>
              <a:rPr lang="de-DE" dirty="0" err="1"/>
              <a:t>ac</a:t>
            </a:r>
            <a:r>
              <a:rPr lang="de-DE" dirty="0"/>
              <a:t>, </a:t>
            </a:r>
            <a:r>
              <a:rPr lang="de-DE" dirty="0" err="1"/>
              <a:t>enim</a:t>
            </a:r>
            <a:r>
              <a:rPr lang="de-DE" dirty="0"/>
              <a:t>. </a:t>
            </a:r>
            <a:r>
              <a:rPr lang="de-DE" dirty="0" err="1"/>
              <a:t>Aliquam</a:t>
            </a:r>
            <a:r>
              <a:rPr lang="de-DE" dirty="0"/>
              <a:t> </a:t>
            </a:r>
            <a:r>
              <a:rPr lang="de-DE" dirty="0" err="1"/>
              <a:t>lorem</a:t>
            </a:r>
            <a:r>
              <a:rPr lang="de-DE" dirty="0"/>
              <a:t> ante, </a:t>
            </a:r>
            <a:r>
              <a:rPr lang="de-DE" dirty="0" err="1"/>
              <a:t>dapibus</a:t>
            </a:r>
            <a:r>
              <a:rPr lang="de-DE" dirty="0"/>
              <a:t> in, </a:t>
            </a:r>
            <a:r>
              <a:rPr lang="de-DE" dirty="0" err="1"/>
              <a:t>viverra</a:t>
            </a:r>
            <a:r>
              <a:rPr lang="de-DE" dirty="0"/>
              <a:t> </a:t>
            </a:r>
            <a:r>
              <a:rPr lang="de-DE" dirty="0" err="1"/>
              <a:t>quis</a:t>
            </a:r>
            <a:r>
              <a:rPr lang="de-DE" dirty="0"/>
              <a:t>, </a:t>
            </a:r>
            <a:r>
              <a:rPr lang="de-DE" dirty="0" err="1"/>
              <a:t>feugiat</a:t>
            </a:r>
            <a:r>
              <a:rPr lang="de-DE" dirty="0"/>
              <a:t> a, </a:t>
            </a:r>
            <a:r>
              <a:rPr lang="de-DE" dirty="0" err="1"/>
              <a:t>tellus</a:t>
            </a:r>
            <a:r>
              <a:rPr lang="de-DE" dirty="0"/>
              <a:t>. </a:t>
            </a:r>
            <a:r>
              <a:rPr lang="de-DE" dirty="0" err="1"/>
              <a:t>Phasellus</a:t>
            </a:r>
            <a:r>
              <a:rPr lang="de-DE" dirty="0"/>
              <a:t> </a:t>
            </a:r>
            <a:r>
              <a:rPr lang="de-DE" dirty="0" err="1"/>
              <a:t>viverra</a:t>
            </a:r>
            <a:r>
              <a:rPr lang="de-DE" dirty="0"/>
              <a:t> </a:t>
            </a:r>
            <a:r>
              <a:rPr lang="de-DE" dirty="0" err="1"/>
              <a:t>nulla</a:t>
            </a:r>
            <a:r>
              <a:rPr lang="de-DE" dirty="0"/>
              <a:t> </a:t>
            </a:r>
            <a:r>
              <a:rPr lang="de-DE" dirty="0" err="1"/>
              <a:t>ut</a:t>
            </a:r>
            <a:r>
              <a:rPr lang="de-DE" dirty="0"/>
              <a:t> </a:t>
            </a:r>
            <a:r>
              <a:rPr lang="de-DE" dirty="0" err="1"/>
              <a:t>metus</a:t>
            </a:r>
            <a:r>
              <a:rPr lang="de-DE" dirty="0"/>
              <a:t> </a:t>
            </a:r>
            <a:r>
              <a:rPr lang="de-DE" dirty="0" err="1"/>
              <a:t>varius</a:t>
            </a:r>
            <a:r>
              <a:rPr lang="de-DE" dirty="0"/>
              <a:t> </a:t>
            </a:r>
            <a:r>
              <a:rPr lang="de-DE" dirty="0" err="1"/>
              <a:t>laoreet</a:t>
            </a:r>
            <a:r>
              <a:rPr lang="de-DE" dirty="0"/>
              <a:t>. </a:t>
            </a:r>
            <a:r>
              <a:rPr lang="de-DE" dirty="0" err="1"/>
              <a:t>Quisque</a:t>
            </a:r>
            <a:r>
              <a:rPr lang="de-DE" dirty="0"/>
              <a:t> </a:t>
            </a:r>
            <a:r>
              <a:rPr lang="de-DE" dirty="0" err="1"/>
              <a:t>rutrum</a:t>
            </a:r>
            <a:r>
              <a:rPr lang="de-DE" dirty="0"/>
              <a:t>. </a:t>
            </a:r>
            <a:r>
              <a:rPr lang="de-DE" dirty="0" err="1"/>
              <a:t>Aenean</a:t>
            </a:r>
            <a:r>
              <a:rPr lang="de-DE" dirty="0"/>
              <a:t> </a:t>
            </a:r>
            <a:r>
              <a:rPr lang="de-DE" dirty="0" err="1"/>
              <a:t>imperdiet</a:t>
            </a:r>
            <a:r>
              <a:rPr lang="de-DE" dirty="0"/>
              <a:t>. </a:t>
            </a:r>
            <a:r>
              <a:rPr lang="de-DE" dirty="0" err="1"/>
              <a:t>Etiam</a:t>
            </a:r>
            <a:r>
              <a:rPr lang="de-DE" dirty="0"/>
              <a:t> </a:t>
            </a:r>
            <a:r>
              <a:rPr lang="de-DE" dirty="0" err="1"/>
              <a:t>ultricies</a:t>
            </a:r>
            <a:r>
              <a:rPr lang="de-DE" dirty="0"/>
              <a:t> </a:t>
            </a:r>
            <a:r>
              <a:rPr lang="de-DE" dirty="0" err="1"/>
              <a:t>nisi</a:t>
            </a:r>
            <a:r>
              <a:rPr lang="de-DE" dirty="0"/>
              <a:t> </a:t>
            </a:r>
            <a:r>
              <a:rPr lang="de-DE" dirty="0" err="1"/>
              <a:t>vel</a:t>
            </a:r>
            <a:r>
              <a:rPr lang="de-DE" dirty="0"/>
              <a:t> </a:t>
            </a:r>
            <a:r>
              <a:rPr lang="de-DE" dirty="0" err="1"/>
              <a:t>augue</a:t>
            </a:r>
            <a:r>
              <a:rPr lang="de-DE" dirty="0"/>
              <a:t>. </a:t>
            </a:r>
            <a:r>
              <a:rPr lang="de-DE" dirty="0" err="1"/>
              <a:t>Curabitur</a:t>
            </a:r>
            <a:r>
              <a:rPr lang="de-DE" dirty="0"/>
              <a:t> </a:t>
            </a:r>
            <a:r>
              <a:rPr lang="de-DE" dirty="0" err="1"/>
              <a:t>ullamcorper</a:t>
            </a:r>
            <a:r>
              <a:rPr lang="de-DE" dirty="0"/>
              <a:t> </a:t>
            </a:r>
            <a:r>
              <a:rPr lang="de-DE" dirty="0" err="1"/>
              <a:t>ultricies</a:t>
            </a:r>
            <a:r>
              <a:rPr lang="de-DE" dirty="0"/>
              <a:t> </a:t>
            </a:r>
            <a:r>
              <a:rPr lang="de-DE" dirty="0" err="1"/>
              <a:t>nisi</a:t>
            </a:r>
            <a:r>
              <a:rPr lang="de-DE" dirty="0"/>
              <a:t>. </a:t>
            </a:r>
            <a:endParaRPr lang="de-DE" b="0" i="0" u="none" strike="noStrike" dirty="0">
              <a:effectLst/>
              <a:latin typeface="Verdana"/>
            </a:endParaRPr>
          </a:p>
        </p:txBody>
      </p:sp>
    </p:spTree>
    <p:extLst>
      <p:ext uri="{BB962C8B-B14F-4D97-AF65-F5344CB8AC3E}">
        <p14:creationId xmlns:p14="http://schemas.microsoft.com/office/powerpoint/2010/main" val="3829960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Bildseite B">
    <p:spTree>
      <p:nvGrpSpPr>
        <p:cNvPr id="1" name=""/>
        <p:cNvGrpSpPr/>
        <p:nvPr/>
      </p:nvGrpSpPr>
      <p:grpSpPr>
        <a:xfrm>
          <a:off x="0" y="0"/>
          <a:ext cx="0" cy="0"/>
          <a:chOff x="0" y="0"/>
          <a:chExt cx="0" cy="0"/>
        </a:xfrm>
      </p:grpSpPr>
      <p:pic>
        <p:nvPicPr>
          <p:cNvPr id="17" name="Bild 16" descr="Bilder_Master_2.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Bild 8"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9"/>
          <p:cNvSpPr>
            <a:spLocks noGrp="1"/>
          </p:cNvSpPr>
          <p:nvPr>
            <p:ph sz="quarter" idx="12" hasCustomPrompt="1"/>
          </p:nvPr>
        </p:nvSpPr>
        <p:spPr>
          <a:xfrm>
            <a:off x="5940152" y="2708920"/>
            <a:ext cx="2736304" cy="3744416"/>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Das wäre ungefähr die Länge des Textes, die wir auf eine solche Folie einbringen würden. Nicht länger, höchstens noch kürzer. Diesen letzten Satz können Sie gerne auch unberücksichtigt lassen.</a:t>
            </a:r>
          </a:p>
        </p:txBody>
      </p:sp>
      <p:sp>
        <p:nvSpPr>
          <p:cNvPr id="16"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4077287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Bildseite C">
    <p:spTree>
      <p:nvGrpSpPr>
        <p:cNvPr id="1" name=""/>
        <p:cNvGrpSpPr/>
        <p:nvPr/>
      </p:nvGrpSpPr>
      <p:grpSpPr>
        <a:xfrm>
          <a:off x="0" y="0"/>
          <a:ext cx="0" cy="0"/>
          <a:chOff x="0" y="0"/>
          <a:chExt cx="0" cy="0"/>
        </a:xfrm>
      </p:grpSpPr>
      <p:pic>
        <p:nvPicPr>
          <p:cNvPr id="4" name="Bild 8" descr="Logofahne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
        <p:nvSpPr>
          <p:cNvPr id="16" name="Inhaltsplatzhalter 9"/>
          <p:cNvSpPr>
            <a:spLocks noGrp="1"/>
          </p:cNvSpPr>
          <p:nvPr>
            <p:ph sz="quarter" idx="12" hasCustomPrompt="1"/>
          </p:nvPr>
        </p:nvSpPr>
        <p:spPr>
          <a:xfrm>
            <a:off x="179709" y="2460672"/>
            <a:ext cx="8712771" cy="752304"/>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Das wäre ungefähr die Länge des Textes, die wir auf eine solche Folie einbringen würden. Nicht länger, höchstens noch kürzer. </a:t>
            </a:r>
          </a:p>
        </p:txBody>
      </p:sp>
      <p:pic>
        <p:nvPicPr>
          <p:cNvPr id="19" name="Bild 18" descr="Bilder_Master_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05464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rennseite A ">
    <p:spTree>
      <p:nvGrpSpPr>
        <p:cNvPr id="1" name=""/>
        <p:cNvGrpSpPr/>
        <p:nvPr/>
      </p:nvGrpSpPr>
      <p:grpSpPr>
        <a:xfrm>
          <a:off x="0" y="0"/>
          <a:ext cx="0" cy="0"/>
          <a:chOff x="0" y="0"/>
          <a:chExt cx="0" cy="0"/>
        </a:xfrm>
      </p:grpSpPr>
      <p:pic>
        <p:nvPicPr>
          <p:cNvPr id="7" name="Bild 6" descr="180508_JfE_Schmetterli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Bild 8"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spTree>
    <p:extLst>
      <p:ext uri="{BB962C8B-B14F-4D97-AF65-F5344CB8AC3E}">
        <p14:creationId xmlns:p14="http://schemas.microsoft.com/office/powerpoint/2010/main" val="914233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Bildseite A">
    <p:spTree>
      <p:nvGrpSpPr>
        <p:cNvPr id="1" name=""/>
        <p:cNvGrpSpPr/>
        <p:nvPr/>
      </p:nvGrpSpPr>
      <p:grpSpPr>
        <a:xfrm>
          <a:off x="0" y="0"/>
          <a:ext cx="0" cy="0"/>
          <a:chOff x="0" y="0"/>
          <a:chExt cx="0" cy="0"/>
        </a:xfrm>
      </p:grpSpPr>
      <p:pic>
        <p:nvPicPr>
          <p:cNvPr id="5" name="Bild 8" descr="Logofahn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179710" y="1265400"/>
            <a:ext cx="4464298" cy="792000"/>
          </a:xfrm>
          <a:prstGeom prst="rect">
            <a:avLst/>
          </a:prstGeom>
        </p:spPr>
        <p:txBody>
          <a:bodyPr/>
          <a:lstStyle>
            <a:lvl1pPr algn="l">
              <a:defRPr sz="3800" b="1" i="0">
                <a:solidFill>
                  <a:schemeClr val="tx2"/>
                </a:solidFill>
              </a:defRPr>
            </a:lvl1pPr>
          </a:lstStyle>
          <a:p>
            <a:r>
              <a:rPr lang="de-DE" dirty="0"/>
              <a:t>Das ist eine Headline</a:t>
            </a:r>
          </a:p>
        </p:txBody>
      </p:sp>
      <p:sp>
        <p:nvSpPr>
          <p:cNvPr id="7" name="Inhaltsplatzhalter 9"/>
          <p:cNvSpPr>
            <a:spLocks noGrp="1"/>
          </p:cNvSpPr>
          <p:nvPr>
            <p:ph sz="quarter" idx="12" hasCustomPrompt="1"/>
          </p:nvPr>
        </p:nvSpPr>
        <p:spPr>
          <a:xfrm>
            <a:off x="251520" y="2226467"/>
            <a:ext cx="6696744" cy="4277275"/>
          </a:xfrm>
          <a:prstGeom prst="rect">
            <a:avLst/>
          </a:prstGeom>
        </p:spPr>
        <p:txBody>
          <a:bodyPr vert="horz" lIns="144000"/>
          <a:lstStyle>
            <a:lvl1pPr marL="0" indent="0">
              <a:buClr>
                <a:schemeClr val="tx2"/>
              </a:buClr>
              <a:buFontTx/>
              <a:buNone/>
              <a:defRPr lang="de-DE" sz="2000" b="0" i="0" u="none" strike="noStrike" baseline="0" smtClean="0">
                <a:solidFill>
                  <a:schemeClr val="bg1">
                    <a:lumMod val="50000"/>
                  </a:schemeClr>
                </a:solidFill>
                <a:effectLst/>
                <a:latin typeface="Calibri" pitchFamily="34" charset="0"/>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r>
              <a:rPr lang="de-DE" dirty="0"/>
              <a:t>Das wäre ungefähr die Länge des Textes, die wir auf eine solche Folie einbringen würden. Nicht länger, höchstens noch kürzer. Und hier hat noch viel mehr Text Platz, weil hier das Bild nur ein Drittel der Seite einnimmt.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r>
              <a:rPr lang="de-DE" dirty="0" err="1"/>
              <a:t>Aenean</a:t>
            </a:r>
            <a:r>
              <a:rPr lang="de-DE" dirty="0"/>
              <a:t> </a:t>
            </a:r>
            <a:r>
              <a:rPr lang="de-DE" dirty="0" err="1"/>
              <a:t>leo</a:t>
            </a:r>
            <a:r>
              <a:rPr lang="de-DE" dirty="0"/>
              <a:t> </a:t>
            </a:r>
            <a:r>
              <a:rPr lang="de-DE" dirty="0" err="1"/>
              <a:t>ligula</a:t>
            </a:r>
            <a:r>
              <a:rPr lang="de-DE" dirty="0"/>
              <a:t>, </a:t>
            </a:r>
            <a:r>
              <a:rPr lang="de-DE" dirty="0" err="1"/>
              <a:t>porttitor</a:t>
            </a:r>
            <a:r>
              <a:rPr lang="de-DE" dirty="0"/>
              <a:t> </a:t>
            </a:r>
            <a:r>
              <a:rPr lang="de-DE" dirty="0" err="1"/>
              <a:t>eu</a:t>
            </a:r>
            <a:r>
              <a:rPr lang="de-DE" dirty="0"/>
              <a:t>, </a:t>
            </a:r>
            <a:r>
              <a:rPr lang="de-DE" dirty="0" err="1"/>
              <a:t>consequat</a:t>
            </a:r>
            <a:r>
              <a:rPr lang="de-DE" dirty="0"/>
              <a:t> </a:t>
            </a:r>
            <a:r>
              <a:rPr lang="de-DE" dirty="0" err="1"/>
              <a:t>vitae</a:t>
            </a:r>
            <a:r>
              <a:rPr lang="de-DE" dirty="0"/>
              <a:t>, </a:t>
            </a:r>
            <a:r>
              <a:rPr lang="de-DE" dirty="0" err="1"/>
              <a:t>eleifend</a:t>
            </a:r>
            <a:r>
              <a:rPr lang="de-DE" dirty="0"/>
              <a:t> </a:t>
            </a:r>
            <a:r>
              <a:rPr lang="de-DE" dirty="0" err="1"/>
              <a:t>ac</a:t>
            </a:r>
            <a:r>
              <a:rPr lang="de-DE" dirty="0"/>
              <a:t>, </a:t>
            </a:r>
            <a:r>
              <a:rPr lang="de-DE" dirty="0" err="1"/>
              <a:t>enim</a:t>
            </a:r>
            <a:r>
              <a:rPr lang="de-DE" dirty="0"/>
              <a:t>. </a:t>
            </a:r>
            <a:r>
              <a:rPr lang="de-DE" dirty="0" err="1"/>
              <a:t>Aliquam</a:t>
            </a:r>
            <a:r>
              <a:rPr lang="de-DE" dirty="0"/>
              <a:t> </a:t>
            </a:r>
            <a:r>
              <a:rPr lang="de-DE" dirty="0" err="1"/>
              <a:t>lorem</a:t>
            </a:r>
            <a:r>
              <a:rPr lang="de-DE" dirty="0"/>
              <a:t> ante, </a:t>
            </a:r>
            <a:r>
              <a:rPr lang="de-DE" dirty="0" err="1"/>
              <a:t>dapibus</a:t>
            </a:r>
            <a:r>
              <a:rPr lang="de-DE" dirty="0"/>
              <a:t> in, </a:t>
            </a:r>
            <a:r>
              <a:rPr lang="de-DE" dirty="0" err="1"/>
              <a:t>viverra</a:t>
            </a:r>
            <a:r>
              <a:rPr lang="de-DE" dirty="0"/>
              <a:t> </a:t>
            </a:r>
            <a:r>
              <a:rPr lang="de-DE" dirty="0" err="1"/>
              <a:t>quis</a:t>
            </a:r>
            <a:r>
              <a:rPr lang="de-DE" dirty="0"/>
              <a:t>, </a:t>
            </a:r>
            <a:r>
              <a:rPr lang="de-DE" dirty="0" err="1"/>
              <a:t>feugiat</a:t>
            </a:r>
            <a:r>
              <a:rPr lang="de-DE" dirty="0"/>
              <a:t> a, </a:t>
            </a:r>
            <a:r>
              <a:rPr lang="de-DE" dirty="0" err="1"/>
              <a:t>tellus</a:t>
            </a:r>
            <a:r>
              <a:rPr lang="de-DE" dirty="0"/>
              <a:t>. </a:t>
            </a:r>
            <a:r>
              <a:rPr lang="de-DE" dirty="0" err="1"/>
              <a:t>Phasellus</a:t>
            </a:r>
            <a:r>
              <a:rPr lang="de-DE" dirty="0"/>
              <a:t> </a:t>
            </a:r>
            <a:r>
              <a:rPr lang="de-DE" dirty="0" err="1"/>
              <a:t>viverra</a:t>
            </a:r>
            <a:r>
              <a:rPr lang="de-DE" dirty="0"/>
              <a:t> </a:t>
            </a:r>
            <a:r>
              <a:rPr lang="de-DE" dirty="0" err="1"/>
              <a:t>nulla</a:t>
            </a:r>
            <a:r>
              <a:rPr lang="de-DE" dirty="0"/>
              <a:t> </a:t>
            </a:r>
            <a:r>
              <a:rPr lang="de-DE" dirty="0" err="1"/>
              <a:t>ut</a:t>
            </a:r>
            <a:r>
              <a:rPr lang="de-DE" dirty="0"/>
              <a:t> </a:t>
            </a:r>
            <a:r>
              <a:rPr lang="de-DE" dirty="0" err="1"/>
              <a:t>metus</a:t>
            </a:r>
            <a:r>
              <a:rPr lang="de-DE" dirty="0"/>
              <a:t> </a:t>
            </a:r>
            <a:r>
              <a:rPr lang="de-DE" dirty="0" err="1"/>
              <a:t>varius</a:t>
            </a:r>
            <a:r>
              <a:rPr lang="de-DE" dirty="0"/>
              <a:t> </a:t>
            </a:r>
            <a:r>
              <a:rPr lang="de-DE" dirty="0" err="1"/>
              <a:t>laoreet</a:t>
            </a:r>
            <a:r>
              <a:rPr lang="de-DE" dirty="0"/>
              <a:t>. </a:t>
            </a:r>
            <a:r>
              <a:rPr lang="de-DE" dirty="0" err="1"/>
              <a:t>Quisque</a:t>
            </a:r>
            <a:r>
              <a:rPr lang="de-DE" dirty="0"/>
              <a:t> </a:t>
            </a:r>
            <a:r>
              <a:rPr lang="de-DE" dirty="0" err="1"/>
              <a:t>rutrum</a:t>
            </a:r>
            <a:r>
              <a:rPr lang="de-DE" dirty="0"/>
              <a:t>. </a:t>
            </a:r>
            <a:r>
              <a:rPr lang="de-DE" dirty="0" err="1"/>
              <a:t>Aenean</a:t>
            </a:r>
            <a:r>
              <a:rPr lang="de-DE" dirty="0"/>
              <a:t> </a:t>
            </a:r>
            <a:r>
              <a:rPr lang="de-DE" dirty="0" err="1"/>
              <a:t>imperdiet</a:t>
            </a:r>
            <a:r>
              <a:rPr lang="de-DE" dirty="0"/>
              <a:t>. </a:t>
            </a:r>
            <a:r>
              <a:rPr lang="de-DE" dirty="0" err="1"/>
              <a:t>Etiam</a:t>
            </a:r>
            <a:r>
              <a:rPr lang="de-DE" dirty="0"/>
              <a:t> </a:t>
            </a:r>
            <a:r>
              <a:rPr lang="de-DE" dirty="0" err="1"/>
              <a:t>ultricies</a:t>
            </a:r>
            <a:r>
              <a:rPr lang="de-DE" dirty="0"/>
              <a:t> </a:t>
            </a:r>
            <a:r>
              <a:rPr lang="de-DE" dirty="0" err="1"/>
              <a:t>nisi</a:t>
            </a:r>
            <a:r>
              <a:rPr lang="de-DE" dirty="0"/>
              <a:t> </a:t>
            </a:r>
            <a:r>
              <a:rPr lang="de-DE" dirty="0" err="1"/>
              <a:t>vel</a:t>
            </a:r>
            <a:r>
              <a:rPr lang="de-DE" dirty="0"/>
              <a:t> </a:t>
            </a:r>
            <a:r>
              <a:rPr lang="de-DE" dirty="0" err="1"/>
              <a:t>augue</a:t>
            </a:r>
            <a:r>
              <a:rPr lang="de-DE" dirty="0"/>
              <a:t>. </a:t>
            </a:r>
            <a:r>
              <a:rPr lang="de-DE" dirty="0" err="1"/>
              <a:t>Curabitur</a:t>
            </a:r>
            <a:r>
              <a:rPr lang="de-DE" dirty="0"/>
              <a:t> </a:t>
            </a:r>
            <a:r>
              <a:rPr lang="de-DE" dirty="0" err="1"/>
              <a:t>ullamcorper</a:t>
            </a:r>
            <a:r>
              <a:rPr lang="de-DE" dirty="0"/>
              <a:t> </a:t>
            </a:r>
            <a:r>
              <a:rPr lang="de-DE" dirty="0" err="1"/>
              <a:t>ultricies</a:t>
            </a:r>
            <a:r>
              <a:rPr lang="de-DE" dirty="0"/>
              <a:t> </a:t>
            </a:r>
            <a:r>
              <a:rPr lang="de-DE" dirty="0" err="1"/>
              <a:t>nisi</a:t>
            </a:r>
            <a:r>
              <a:rPr lang="de-DE" dirty="0"/>
              <a:t>. </a:t>
            </a:r>
            <a:endParaRPr lang="de-DE" b="0" i="0" u="none" strike="noStrike" dirty="0">
              <a:effectLst/>
              <a:latin typeface="Verdana"/>
            </a:endParaRPr>
          </a:p>
        </p:txBody>
      </p:sp>
      <p:pic>
        <p:nvPicPr>
          <p:cNvPr id="8" name="Grafik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2928"/>
            <a:ext cx="9150816" cy="6863112"/>
          </a:xfrm>
          <a:prstGeom prst="rect">
            <a:avLst/>
          </a:prstGeom>
        </p:spPr>
      </p:pic>
    </p:spTree>
    <p:extLst>
      <p:ext uri="{BB962C8B-B14F-4D97-AF65-F5344CB8AC3E}">
        <p14:creationId xmlns:p14="http://schemas.microsoft.com/office/powerpoint/2010/main" val="3588335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rennseite B">
    <p:spTree>
      <p:nvGrpSpPr>
        <p:cNvPr id="1" name=""/>
        <p:cNvGrpSpPr/>
        <p:nvPr/>
      </p:nvGrpSpPr>
      <p:grpSpPr>
        <a:xfrm>
          <a:off x="0" y="0"/>
          <a:ext cx="0" cy="0"/>
          <a:chOff x="0" y="0"/>
          <a:chExt cx="0" cy="0"/>
        </a:xfrm>
      </p:grpSpPr>
      <p:pic>
        <p:nvPicPr>
          <p:cNvPr id="2" name="Bild 1" descr="180604_JfE_Worksh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Bild 8"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9"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5375"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spTree>
    <p:extLst>
      <p:ext uri="{BB962C8B-B14F-4D97-AF65-F5344CB8AC3E}">
        <p14:creationId xmlns:p14="http://schemas.microsoft.com/office/powerpoint/2010/main" val="3524688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rennseite C">
    <p:spTree>
      <p:nvGrpSpPr>
        <p:cNvPr id="1" name=""/>
        <p:cNvGrpSpPr/>
        <p:nvPr/>
      </p:nvGrpSpPr>
      <p:grpSpPr>
        <a:xfrm>
          <a:off x="0" y="0"/>
          <a:ext cx="0" cy="0"/>
          <a:chOff x="0" y="0"/>
          <a:chExt cx="0" cy="0"/>
        </a:xfrm>
      </p:grpSpPr>
      <p:pic>
        <p:nvPicPr>
          <p:cNvPr id="7" name="Bild 6" descr="180604_JfE_Lavagan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Bild 8" descr="Logofahn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9" descr="Logofahn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spTree>
    <p:extLst>
      <p:ext uri="{BB962C8B-B14F-4D97-AF65-F5344CB8AC3E}">
        <p14:creationId xmlns:p14="http://schemas.microsoft.com/office/powerpoint/2010/main" val="2423585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rennseite D">
    <p:spTree>
      <p:nvGrpSpPr>
        <p:cNvPr id="1" name=""/>
        <p:cNvGrpSpPr/>
        <p:nvPr/>
      </p:nvGrpSpPr>
      <p:grpSpPr>
        <a:xfrm>
          <a:off x="0" y="0"/>
          <a:ext cx="0" cy="0"/>
          <a:chOff x="0" y="0"/>
          <a:chExt cx="0" cy="0"/>
        </a:xfrm>
      </p:grpSpPr>
      <p:pic>
        <p:nvPicPr>
          <p:cNvPr id="2" name="Bild 1" descr="180604_JfE_Polonai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pic>
        <p:nvPicPr>
          <p:cNvPr id="6" name="Bild 9"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5375"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0729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el A (Sterne)">
    <p:spTree>
      <p:nvGrpSpPr>
        <p:cNvPr id="1" name=""/>
        <p:cNvGrpSpPr/>
        <p:nvPr/>
      </p:nvGrpSpPr>
      <p:grpSpPr>
        <a:xfrm>
          <a:off x="0" y="0"/>
          <a:ext cx="0" cy="0"/>
          <a:chOff x="0" y="0"/>
          <a:chExt cx="0" cy="0"/>
        </a:xfrm>
      </p:grpSpPr>
      <p:pic>
        <p:nvPicPr>
          <p:cNvPr id="2" name="Bild 1" descr="180523_JfE_PPT_Titelfolie_A_Stern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03673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el B (Puzzle)">
    <p:spTree>
      <p:nvGrpSpPr>
        <p:cNvPr id="1" name=""/>
        <p:cNvGrpSpPr/>
        <p:nvPr/>
      </p:nvGrpSpPr>
      <p:grpSpPr>
        <a:xfrm>
          <a:off x="0" y="0"/>
          <a:ext cx="0" cy="0"/>
          <a:chOff x="0" y="0"/>
          <a:chExt cx="0" cy="0"/>
        </a:xfrm>
      </p:grpSpPr>
      <p:pic>
        <p:nvPicPr>
          <p:cNvPr id="10" name="Bild 9" descr="180604_JfE_PPT_Titelfolie_C_Puzz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feld 1"/>
          <p:cNvSpPr txBox="1"/>
          <p:nvPr userDrawn="1"/>
        </p:nvSpPr>
        <p:spPr>
          <a:xfrm rot="16200000">
            <a:off x="7575431" y="1361673"/>
            <a:ext cx="2592288" cy="246221"/>
          </a:xfrm>
          <a:prstGeom prst="rect">
            <a:avLst/>
          </a:prstGeom>
          <a:noFill/>
        </p:spPr>
        <p:txBody>
          <a:bodyPr wrap="square" rtlCol="0">
            <a:spAutoFit/>
          </a:bodyPr>
          <a:lstStyle/>
          <a:p>
            <a:pPr algn="r"/>
            <a:r>
              <a:rPr lang="en-US" sz="1000" b="0" i="0" kern="1200" dirty="0" err="1">
                <a:solidFill>
                  <a:schemeClr val="bg1">
                    <a:alpha val="50000"/>
                  </a:schemeClr>
                </a:solidFill>
                <a:latin typeface="+mn-lt"/>
                <a:ea typeface="ＭＳ Ｐゴシック" charset="0"/>
                <a:cs typeface="ＭＳ Ｐゴシック" charset="0"/>
              </a:rPr>
              <a:t>suze</a:t>
            </a:r>
            <a:r>
              <a:rPr lang="en-US" sz="1000" b="0" i="0" kern="1200" dirty="0">
                <a:solidFill>
                  <a:schemeClr val="bg1">
                    <a:alpha val="50000"/>
                  </a:schemeClr>
                </a:solidFill>
                <a:latin typeface="+mn-lt"/>
                <a:ea typeface="ＭＳ Ｐゴシック" charset="0"/>
                <a:cs typeface="ＭＳ Ｐゴシック" charset="0"/>
              </a:rPr>
              <a:t> / </a:t>
            </a:r>
            <a:r>
              <a:rPr lang="en-US" sz="1000" b="0" i="0" kern="1200" dirty="0" err="1">
                <a:solidFill>
                  <a:schemeClr val="bg1">
                    <a:alpha val="50000"/>
                  </a:schemeClr>
                </a:solidFill>
                <a:latin typeface="+mn-lt"/>
                <a:ea typeface="ＭＳ Ｐゴシック" charset="0"/>
                <a:cs typeface="ＭＳ Ｐゴシック" charset="0"/>
              </a:rPr>
              <a:t>photocase.de</a:t>
            </a:r>
            <a:r>
              <a:rPr lang="en-US" sz="1000" b="0" i="0" kern="1200" dirty="0">
                <a:solidFill>
                  <a:schemeClr val="bg1">
                    <a:alpha val="50000"/>
                  </a:schemeClr>
                </a:solidFill>
                <a:latin typeface="+mn-lt"/>
                <a:ea typeface="ＭＳ Ｐゴシック" charset="0"/>
                <a:cs typeface="ＭＳ Ｐゴシック" charset="0"/>
              </a:rPr>
              <a:t>  </a:t>
            </a:r>
            <a:endParaRPr lang="de-DE" sz="1000" b="0" i="0" dirty="0">
              <a:solidFill>
                <a:schemeClr val="bg1">
                  <a:alpha val="50000"/>
                </a:schemeClr>
              </a:solidFill>
              <a:latin typeface="+mn-lt"/>
            </a:endParaRPr>
          </a:p>
        </p:txBody>
      </p:sp>
    </p:spTree>
    <p:extLst>
      <p:ext uri="{BB962C8B-B14F-4D97-AF65-F5344CB8AC3E}">
        <p14:creationId xmlns:p14="http://schemas.microsoft.com/office/powerpoint/2010/main" val="1090477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el C (People)">
    <p:spTree>
      <p:nvGrpSpPr>
        <p:cNvPr id="1" name=""/>
        <p:cNvGrpSpPr/>
        <p:nvPr/>
      </p:nvGrpSpPr>
      <p:grpSpPr>
        <a:xfrm>
          <a:off x="0" y="0"/>
          <a:ext cx="0" cy="0"/>
          <a:chOff x="0" y="0"/>
          <a:chExt cx="0" cy="0"/>
        </a:xfrm>
      </p:grpSpPr>
      <p:pic>
        <p:nvPicPr>
          <p:cNvPr id="4" name="Bild 3" descr="180523_JfE_PPT_Titelfolie_B_Leu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898954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Standard mit Subheadline">
    <p:spTree>
      <p:nvGrpSpPr>
        <p:cNvPr id="1" name=""/>
        <p:cNvGrpSpPr/>
        <p:nvPr/>
      </p:nvGrpSpPr>
      <p:grpSpPr>
        <a:xfrm>
          <a:off x="0" y="0"/>
          <a:ext cx="0" cy="0"/>
          <a:chOff x="0" y="0"/>
          <a:chExt cx="0" cy="0"/>
        </a:xfrm>
      </p:grpSpPr>
      <p:sp>
        <p:nvSpPr>
          <p:cNvPr id="2"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
        <p:nvSpPr>
          <p:cNvPr id="8" name="Textplatzhalter 7"/>
          <p:cNvSpPr>
            <a:spLocks noGrp="1"/>
          </p:cNvSpPr>
          <p:nvPr>
            <p:ph type="body" sz="quarter" idx="10"/>
          </p:nvPr>
        </p:nvSpPr>
        <p:spPr>
          <a:xfrm>
            <a:off x="179709" y="2026467"/>
            <a:ext cx="8640763" cy="861594"/>
          </a:xfrm>
          <a:prstGeom prst="rect">
            <a:avLst/>
          </a:prstGeom>
        </p:spPr>
        <p:txBody>
          <a:bodyPr vert="horz"/>
          <a:lstStyle>
            <a:lvl1pPr>
              <a:buNone/>
              <a:defRPr sz="2600">
                <a:solidFill>
                  <a:schemeClr val="tx2"/>
                </a:solidFill>
              </a:defRPr>
            </a:lvl1pPr>
          </a:lstStyle>
          <a:p>
            <a:pPr lvl="0"/>
            <a:r>
              <a:rPr lang="de-DE" dirty="0"/>
              <a:t>Textmasterformat bearbeiten</a:t>
            </a:r>
          </a:p>
        </p:txBody>
      </p:sp>
      <p:sp>
        <p:nvSpPr>
          <p:cNvPr id="10" name="Inhaltsplatzhalter 9"/>
          <p:cNvSpPr>
            <a:spLocks noGrp="1"/>
          </p:cNvSpPr>
          <p:nvPr>
            <p:ph sz="quarter" idx="11"/>
          </p:nvPr>
        </p:nvSpPr>
        <p:spPr>
          <a:xfrm>
            <a:off x="175084" y="2460672"/>
            <a:ext cx="8640763" cy="4312920"/>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159239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Bildseite A">
    <p:spTree>
      <p:nvGrpSpPr>
        <p:cNvPr id="1" name=""/>
        <p:cNvGrpSpPr/>
        <p:nvPr/>
      </p:nvGrpSpPr>
      <p:grpSpPr>
        <a:xfrm>
          <a:off x="0" y="0"/>
          <a:ext cx="0" cy="0"/>
          <a:chOff x="0" y="0"/>
          <a:chExt cx="0" cy="0"/>
        </a:xfrm>
      </p:grpSpPr>
      <p:pic>
        <p:nvPicPr>
          <p:cNvPr id="5" name="Bild 8" descr="Logofahn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179710" y="1265400"/>
            <a:ext cx="4464298" cy="792000"/>
          </a:xfrm>
          <a:prstGeom prst="rect">
            <a:avLst/>
          </a:prstGeom>
        </p:spPr>
        <p:txBody>
          <a:bodyPr/>
          <a:lstStyle>
            <a:lvl1pPr algn="l">
              <a:defRPr sz="3800" b="1" i="0">
                <a:solidFill>
                  <a:schemeClr val="tx2"/>
                </a:solidFill>
              </a:defRPr>
            </a:lvl1pPr>
          </a:lstStyle>
          <a:p>
            <a:r>
              <a:rPr lang="de-DE" dirty="0"/>
              <a:t>Das ist eine Headline</a:t>
            </a:r>
          </a:p>
        </p:txBody>
      </p:sp>
      <p:pic>
        <p:nvPicPr>
          <p:cNvPr id="3" name="Grafik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Inhaltsplatzhalter 9"/>
          <p:cNvSpPr>
            <a:spLocks noGrp="1"/>
          </p:cNvSpPr>
          <p:nvPr>
            <p:ph sz="quarter" idx="12" hasCustomPrompt="1"/>
          </p:nvPr>
        </p:nvSpPr>
        <p:spPr>
          <a:xfrm>
            <a:off x="251520" y="2420888"/>
            <a:ext cx="6696744" cy="3888432"/>
          </a:xfrm>
          <a:prstGeom prst="rect">
            <a:avLst/>
          </a:prstGeom>
        </p:spPr>
        <p:txBody>
          <a:bodyPr vert="horz" lIns="144000"/>
          <a:lstStyle>
            <a:lvl1pPr marL="0" indent="0">
              <a:buClr>
                <a:schemeClr val="tx2"/>
              </a:buClr>
              <a:buFontTx/>
              <a:buNone/>
              <a:defRPr lang="de-DE" b="0" i="0" u="none" strike="noStrike" baseline="0" smtClean="0">
                <a:effectLst/>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r>
              <a:rPr lang="de-DE" dirty="0"/>
              <a:t>Das wäre ungefähr die Länge des Textes, die wir auf eine solche Folie einbringen würden. Nicht länger, höchstens noch kürzer. Und hier hat noch viel mehr Text Platz, weil hier das Bild nur ein Drittel der Seite einnimmt.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r>
              <a:rPr lang="de-DE" dirty="0" err="1"/>
              <a:t>Aenean</a:t>
            </a:r>
            <a:r>
              <a:rPr lang="de-DE" dirty="0"/>
              <a:t> </a:t>
            </a:r>
            <a:r>
              <a:rPr lang="de-DE" dirty="0" err="1"/>
              <a:t>leo</a:t>
            </a:r>
            <a:r>
              <a:rPr lang="de-DE" dirty="0"/>
              <a:t> </a:t>
            </a:r>
            <a:r>
              <a:rPr lang="de-DE" dirty="0" err="1"/>
              <a:t>ligula</a:t>
            </a:r>
            <a:r>
              <a:rPr lang="de-DE" dirty="0"/>
              <a:t>, </a:t>
            </a:r>
            <a:r>
              <a:rPr lang="de-DE" dirty="0" err="1"/>
              <a:t>porttitor</a:t>
            </a:r>
            <a:r>
              <a:rPr lang="de-DE" dirty="0"/>
              <a:t> </a:t>
            </a:r>
            <a:r>
              <a:rPr lang="de-DE" dirty="0" err="1"/>
              <a:t>eu</a:t>
            </a:r>
            <a:r>
              <a:rPr lang="de-DE" dirty="0"/>
              <a:t>, </a:t>
            </a:r>
            <a:r>
              <a:rPr lang="de-DE" dirty="0" err="1"/>
              <a:t>consequat</a:t>
            </a:r>
            <a:r>
              <a:rPr lang="de-DE" dirty="0"/>
              <a:t> </a:t>
            </a:r>
            <a:r>
              <a:rPr lang="de-DE" dirty="0" err="1"/>
              <a:t>vitae</a:t>
            </a:r>
            <a:r>
              <a:rPr lang="de-DE" dirty="0"/>
              <a:t>, </a:t>
            </a:r>
            <a:r>
              <a:rPr lang="de-DE" dirty="0" err="1"/>
              <a:t>eleifend</a:t>
            </a:r>
            <a:r>
              <a:rPr lang="de-DE" dirty="0"/>
              <a:t> </a:t>
            </a:r>
            <a:r>
              <a:rPr lang="de-DE" dirty="0" err="1"/>
              <a:t>ac</a:t>
            </a:r>
            <a:r>
              <a:rPr lang="de-DE" dirty="0"/>
              <a:t>, </a:t>
            </a:r>
            <a:r>
              <a:rPr lang="de-DE" dirty="0" err="1"/>
              <a:t>enim</a:t>
            </a:r>
            <a:r>
              <a:rPr lang="de-DE" dirty="0"/>
              <a:t>. </a:t>
            </a:r>
            <a:r>
              <a:rPr lang="de-DE" dirty="0" err="1"/>
              <a:t>Aliquam</a:t>
            </a:r>
            <a:r>
              <a:rPr lang="de-DE" dirty="0"/>
              <a:t> </a:t>
            </a:r>
            <a:r>
              <a:rPr lang="de-DE" dirty="0" err="1"/>
              <a:t>lorem</a:t>
            </a:r>
            <a:r>
              <a:rPr lang="de-DE" dirty="0"/>
              <a:t> ante, </a:t>
            </a:r>
            <a:r>
              <a:rPr lang="de-DE" dirty="0" err="1"/>
              <a:t>dapibus</a:t>
            </a:r>
            <a:r>
              <a:rPr lang="de-DE" dirty="0"/>
              <a:t> in, </a:t>
            </a:r>
            <a:r>
              <a:rPr lang="de-DE" dirty="0" err="1"/>
              <a:t>viverra</a:t>
            </a:r>
            <a:r>
              <a:rPr lang="de-DE" dirty="0"/>
              <a:t> </a:t>
            </a:r>
            <a:r>
              <a:rPr lang="de-DE" dirty="0" err="1"/>
              <a:t>quis</a:t>
            </a:r>
            <a:r>
              <a:rPr lang="de-DE" dirty="0"/>
              <a:t>, </a:t>
            </a:r>
            <a:r>
              <a:rPr lang="de-DE" dirty="0" err="1"/>
              <a:t>feugiat</a:t>
            </a:r>
            <a:r>
              <a:rPr lang="de-DE" dirty="0"/>
              <a:t> a, </a:t>
            </a:r>
            <a:r>
              <a:rPr lang="de-DE" dirty="0" err="1"/>
              <a:t>tellus</a:t>
            </a:r>
            <a:r>
              <a:rPr lang="de-DE" dirty="0"/>
              <a:t>. </a:t>
            </a:r>
            <a:r>
              <a:rPr lang="de-DE" dirty="0" err="1"/>
              <a:t>Phasellus</a:t>
            </a:r>
            <a:r>
              <a:rPr lang="de-DE" dirty="0"/>
              <a:t> </a:t>
            </a:r>
            <a:r>
              <a:rPr lang="de-DE" dirty="0" err="1"/>
              <a:t>viverra</a:t>
            </a:r>
            <a:r>
              <a:rPr lang="de-DE" dirty="0"/>
              <a:t> </a:t>
            </a:r>
            <a:r>
              <a:rPr lang="de-DE" dirty="0" err="1"/>
              <a:t>nulla</a:t>
            </a:r>
            <a:r>
              <a:rPr lang="de-DE" dirty="0"/>
              <a:t> </a:t>
            </a:r>
            <a:r>
              <a:rPr lang="de-DE" dirty="0" err="1"/>
              <a:t>ut</a:t>
            </a:r>
            <a:r>
              <a:rPr lang="de-DE" dirty="0"/>
              <a:t> </a:t>
            </a:r>
            <a:r>
              <a:rPr lang="de-DE" dirty="0" err="1"/>
              <a:t>metus</a:t>
            </a:r>
            <a:r>
              <a:rPr lang="de-DE" dirty="0"/>
              <a:t> </a:t>
            </a:r>
            <a:r>
              <a:rPr lang="de-DE" dirty="0" err="1"/>
              <a:t>varius</a:t>
            </a:r>
            <a:r>
              <a:rPr lang="de-DE" dirty="0"/>
              <a:t> </a:t>
            </a:r>
            <a:r>
              <a:rPr lang="de-DE" dirty="0" err="1"/>
              <a:t>laoreet</a:t>
            </a:r>
            <a:r>
              <a:rPr lang="de-DE" dirty="0"/>
              <a:t>. </a:t>
            </a:r>
            <a:r>
              <a:rPr lang="de-DE" dirty="0" err="1"/>
              <a:t>Quisque</a:t>
            </a:r>
            <a:r>
              <a:rPr lang="de-DE" dirty="0"/>
              <a:t> </a:t>
            </a:r>
            <a:r>
              <a:rPr lang="de-DE" dirty="0" err="1"/>
              <a:t>rutrum</a:t>
            </a:r>
            <a:r>
              <a:rPr lang="de-DE" dirty="0"/>
              <a:t>. </a:t>
            </a:r>
            <a:r>
              <a:rPr lang="de-DE" dirty="0" err="1"/>
              <a:t>Aenean</a:t>
            </a:r>
            <a:r>
              <a:rPr lang="de-DE" dirty="0"/>
              <a:t> </a:t>
            </a:r>
            <a:r>
              <a:rPr lang="de-DE" dirty="0" err="1"/>
              <a:t>imperdiet</a:t>
            </a:r>
            <a:r>
              <a:rPr lang="de-DE" dirty="0"/>
              <a:t>. </a:t>
            </a:r>
            <a:r>
              <a:rPr lang="de-DE" dirty="0" err="1"/>
              <a:t>Etiam</a:t>
            </a:r>
            <a:r>
              <a:rPr lang="de-DE" dirty="0"/>
              <a:t> </a:t>
            </a:r>
            <a:r>
              <a:rPr lang="de-DE" dirty="0" err="1"/>
              <a:t>ultricies</a:t>
            </a:r>
            <a:r>
              <a:rPr lang="de-DE" dirty="0"/>
              <a:t> </a:t>
            </a:r>
            <a:r>
              <a:rPr lang="de-DE" dirty="0" err="1"/>
              <a:t>nisi</a:t>
            </a:r>
            <a:r>
              <a:rPr lang="de-DE" dirty="0"/>
              <a:t> </a:t>
            </a:r>
            <a:r>
              <a:rPr lang="de-DE" dirty="0" err="1"/>
              <a:t>vel</a:t>
            </a:r>
            <a:r>
              <a:rPr lang="de-DE" dirty="0"/>
              <a:t> </a:t>
            </a:r>
            <a:r>
              <a:rPr lang="de-DE" dirty="0" err="1"/>
              <a:t>augue</a:t>
            </a:r>
            <a:r>
              <a:rPr lang="de-DE" dirty="0"/>
              <a:t>. </a:t>
            </a:r>
            <a:r>
              <a:rPr lang="de-DE" dirty="0" err="1"/>
              <a:t>Curabitur</a:t>
            </a:r>
            <a:r>
              <a:rPr lang="de-DE" dirty="0"/>
              <a:t> </a:t>
            </a:r>
            <a:r>
              <a:rPr lang="de-DE" dirty="0" err="1"/>
              <a:t>ullamcorper</a:t>
            </a:r>
            <a:r>
              <a:rPr lang="de-DE" dirty="0"/>
              <a:t> </a:t>
            </a:r>
            <a:r>
              <a:rPr lang="de-DE" dirty="0" err="1"/>
              <a:t>ultricies</a:t>
            </a:r>
            <a:r>
              <a:rPr lang="de-DE" dirty="0"/>
              <a:t> </a:t>
            </a:r>
            <a:r>
              <a:rPr lang="de-DE" dirty="0" err="1"/>
              <a:t>nisi</a:t>
            </a:r>
            <a:r>
              <a:rPr lang="de-DE" dirty="0"/>
              <a:t>. </a:t>
            </a:r>
            <a:endParaRPr lang="de-DE" b="0" i="0" u="none" strike="noStrike" dirty="0">
              <a:effectLst/>
              <a:latin typeface="Verdana"/>
            </a:endParaRPr>
          </a:p>
        </p:txBody>
      </p:sp>
    </p:spTree>
    <p:extLst>
      <p:ext uri="{BB962C8B-B14F-4D97-AF65-F5344CB8AC3E}">
        <p14:creationId xmlns:p14="http://schemas.microsoft.com/office/powerpoint/2010/main" val="38299600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Bildseite B">
    <p:spTree>
      <p:nvGrpSpPr>
        <p:cNvPr id="1" name=""/>
        <p:cNvGrpSpPr/>
        <p:nvPr/>
      </p:nvGrpSpPr>
      <p:grpSpPr>
        <a:xfrm>
          <a:off x="0" y="0"/>
          <a:ext cx="0" cy="0"/>
          <a:chOff x="0" y="0"/>
          <a:chExt cx="0" cy="0"/>
        </a:xfrm>
      </p:grpSpPr>
      <p:pic>
        <p:nvPicPr>
          <p:cNvPr id="17" name="Bild 16" descr="Bilder_Master_2.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Bild 8"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9"/>
          <p:cNvSpPr>
            <a:spLocks noGrp="1"/>
          </p:cNvSpPr>
          <p:nvPr>
            <p:ph sz="quarter" idx="12" hasCustomPrompt="1"/>
          </p:nvPr>
        </p:nvSpPr>
        <p:spPr>
          <a:xfrm>
            <a:off x="5940152" y="2708920"/>
            <a:ext cx="2736304" cy="3744416"/>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Das wäre ungefähr die Länge des Textes, die wir auf eine solche Folie einbringen würden. Nicht länger, höchstens noch kürzer. Diesen letzten Satz können Sie gerne auch unberücksichtigt lassen.</a:t>
            </a:r>
          </a:p>
        </p:txBody>
      </p:sp>
      <p:sp>
        <p:nvSpPr>
          <p:cNvPr id="16"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40772874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Bildseite C">
    <p:spTree>
      <p:nvGrpSpPr>
        <p:cNvPr id="1" name=""/>
        <p:cNvGrpSpPr/>
        <p:nvPr/>
      </p:nvGrpSpPr>
      <p:grpSpPr>
        <a:xfrm>
          <a:off x="0" y="0"/>
          <a:ext cx="0" cy="0"/>
          <a:chOff x="0" y="0"/>
          <a:chExt cx="0" cy="0"/>
        </a:xfrm>
      </p:grpSpPr>
      <p:pic>
        <p:nvPicPr>
          <p:cNvPr id="4" name="Bild 8" descr="Logofahne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
        <p:nvSpPr>
          <p:cNvPr id="16" name="Inhaltsplatzhalter 9"/>
          <p:cNvSpPr>
            <a:spLocks noGrp="1"/>
          </p:cNvSpPr>
          <p:nvPr>
            <p:ph sz="quarter" idx="12" hasCustomPrompt="1"/>
          </p:nvPr>
        </p:nvSpPr>
        <p:spPr>
          <a:xfrm>
            <a:off x="179709" y="2460672"/>
            <a:ext cx="8712771" cy="752304"/>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Das wäre ungefähr die Länge des Textes, die wir auf eine solche Folie einbringen würden. Nicht länger, höchstens noch kürzer. </a:t>
            </a:r>
          </a:p>
        </p:txBody>
      </p:sp>
      <p:pic>
        <p:nvPicPr>
          <p:cNvPr id="19" name="Bild 18" descr="Bilder_Master_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054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Bildseite A">
    <p:spTree>
      <p:nvGrpSpPr>
        <p:cNvPr id="1" name=""/>
        <p:cNvGrpSpPr/>
        <p:nvPr/>
      </p:nvGrpSpPr>
      <p:grpSpPr>
        <a:xfrm>
          <a:off x="0" y="0"/>
          <a:ext cx="0" cy="0"/>
          <a:chOff x="0" y="0"/>
          <a:chExt cx="0" cy="0"/>
        </a:xfrm>
      </p:grpSpPr>
      <p:pic>
        <p:nvPicPr>
          <p:cNvPr id="5" name="Bild 8" descr="Logofahn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179710" y="1265400"/>
            <a:ext cx="4464298" cy="792000"/>
          </a:xfrm>
          <a:prstGeom prst="rect">
            <a:avLst/>
          </a:prstGeom>
        </p:spPr>
        <p:txBody>
          <a:bodyPr/>
          <a:lstStyle>
            <a:lvl1pPr algn="l">
              <a:defRPr sz="3800" b="1" i="0">
                <a:solidFill>
                  <a:schemeClr val="tx2"/>
                </a:solidFill>
              </a:defRPr>
            </a:lvl1pPr>
          </a:lstStyle>
          <a:p>
            <a:r>
              <a:rPr lang="de-DE" dirty="0"/>
              <a:t>Das ist eine Headline</a:t>
            </a:r>
          </a:p>
        </p:txBody>
      </p:sp>
      <p:sp>
        <p:nvSpPr>
          <p:cNvPr id="7" name="Inhaltsplatzhalter 9"/>
          <p:cNvSpPr>
            <a:spLocks noGrp="1"/>
          </p:cNvSpPr>
          <p:nvPr>
            <p:ph sz="quarter" idx="12" hasCustomPrompt="1"/>
          </p:nvPr>
        </p:nvSpPr>
        <p:spPr>
          <a:xfrm>
            <a:off x="251520" y="2226467"/>
            <a:ext cx="6696744" cy="4277275"/>
          </a:xfrm>
          <a:prstGeom prst="rect">
            <a:avLst/>
          </a:prstGeom>
        </p:spPr>
        <p:txBody>
          <a:bodyPr vert="horz" lIns="144000"/>
          <a:lstStyle>
            <a:lvl1pPr marL="0" indent="0">
              <a:buClr>
                <a:schemeClr val="tx2"/>
              </a:buClr>
              <a:buFontTx/>
              <a:buNone/>
              <a:defRPr lang="de-DE" sz="2000" b="0" i="0" u="none" strike="noStrike" baseline="0" smtClean="0">
                <a:solidFill>
                  <a:schemeClr val="bg1">
                    <a:lumMod val="50000"/>
                  </a:schemeClr>
                </a:solidFill>
                <a:effectLst/>
                <a:latin typeface="Calibri" pitchFamily="34" charset="0"/>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r>
              <a:rPr lang="de-DE" dirty="0"/>
              <a:t>Das wäre ungefähr die Länge des Textes, die wir auf eine solche Folie einbringen würden. Nicht länger, höchstens noch kürzer. Und hier hat noch viel mehr Text Platz, weil hier das Bild nur ein Drittel der Seite einnimmt.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r>
              <a:rPr lang="de-DE" dirty="0" err="1"/>
              <a:t>Aenean</a:t>
            </a:r>
            <a:r>
              <a:rPr lang="de-DE" dirty="0"/>
              <a:t> </a:t>
            </a:r>
            <a:r>
              <a:rPr lang="de-DE" dirty="0" err="1"/>
              <a:t>leo</a:t>
            </a:r>
            <a:r>
              <a:rPr lang="de-DE" dirty="0"/>
              <a:t> </a:t>
            </a:r>
            <a:r>
              <a:rPr lang="de-DE" dirty="0" err="1"/>
              <a:t>ligula</a:t>
            </a:r>
            <a:r>
              <a:rPr lang="de-DE" dirty="0"/>
              <a:t>, </a:t>
            </a:r>
            <a:r>
              <a:rPr lang="de-DE" dirty="0" err="1"/>
              <a:t>porttitor</a:t>
            </a:r>
            <a:r>
              <a:rPr lang="de-DE" dirty="0"/>
              <a:t> </a:t>
            </a:r>
            <a:r>
              <a:rPr lang="de-DE" dirty="0" err="1"/>
              <a:t>eu</a:t>
            </a:r>
            <a:r>
              <a:rPr lang="de-DE" dirty="0"/>
              <a:t>, </a:t>
            </a:r>
            <a:r>
              <a:rPr lang="de-DE" dirty="0" err="1"/>
              <a:t>consequat</a:t>
            </a:r>
            <a:r>
              <a:rPr lang="de-DE" dirty="0"/>
              <a:t> </a:t>
            </a:r>
            <a:r>
              <a:rPr lang="de-DE" dirty="0" err="1"/>
              <a:t>vitae</a:t>
            </a:r>
            <a:r>
              <a:rPr lang="de-DE" dirty="0"/>
              <a:t>, </a:t>
            </a:r>
            <a:r>
              <a:rPr lang="de-DE" dirty="0" err="1"/>
              <a:t>eleifend</a:t>
            </a:r>
            <a:r>
              <a:rPr lang="de-DE" dirty="0"/>
              <a:t> </a:t>
            </a:r>
            <a:r>
              <a:rPr lang="de-DE" dirty="0" err="1"/>
              <a:t>ac</a:t>
            </a:r>
            <a:r>
              <a:rPr lang="de-DE" dirty="0"/>
              <a:t>, </a:t>
            </a:r>
            <a:r>
              <a:rPr lang="de-DE" dirty="0" err="1"/>
              <a:t>enim</a:t>
            </a:r>
            <a:r>
              <a:rPr lang="de-DE" dirty="0"/>
              <a:t>. </a:t>
            </a:r>
            <a:r>
              <a:rPr lang="de-DE" dirty="0" err="1"/>
              <a:t>Aliquam</a:t>
            </a:r>
            <a:r>
              <a:rPr lang="de-DE" dirty="0"/>
              <a:t> </a:t>
            </a:r>
            <a:r>
              <a:rPr lang="de-DE" dirty="0" err="1"/>
              <a:t>lorem</a:t>
            </a:r>
            <a:r>
              <a:rPr lang="de-DE" dirty="0"/>
              <a:t> ante, </a:t>
            </a:r>
            <a:r>
              <a:rPr lang="de-DE" dirty="0" err="1"/>
              <a:t>dapibus</a:t>
            </a:r>
            <a:r>
              <a:rPr lang="de-DE" dirty="0"/>
              <a:t> in, </a:t>
            </a:r>
            <a:r>
              <a:rPr lang="de-DE" dirty="0" err="1"/>
              <a:t>viverra</a:t>
            </a:r>
            <a:r>
              <a:rPr lang="de-DE" dirty="0"/>
              <a:t> </a:t>
            </a:r>
            <a:r>
              <a:rPr lang="de-DE" dirty="0" err="1"/>
              <a:t>quis</a:t>
            </a:r>
            <a:r>
              <a:rPr lang="de-DE" dirty="0"/>
              <a:t>, </a:t>
            </a:r>
            <a:r>
              <a:rPr lang="de-DE" dirty="0" err="1"/>
              <a:t>feugiat</a:t>
            </a:r>
            <a:r>
              <a:rPr lang="de-DE" dirty="0"/>
              <a:t> a, </a:t>
            </a:r>
            <a:r>
              <a:rPr lang="de-DE" dirty="0" err="1"/>
              <a:t>tellus</a:t>
            </a:r>
            <a:r>
              <a:rPr lang="de-DE" dirty="0"/>
              <a:t>. </a:t>
            </a:r>
            <a:r>
              <a:rPr lang="de-DE" dirty="0" err="1"/>
              <a:t>Phasellus</a:t>
            </a:r>
            <a:r>
              <a:rPr lang="de-DE" dirty="0"/>
              <a:t> </a:t>
            </a:r>
            <a:r>
              <a:rPr lang="de-DE" dirty="0" err="1"/>
              <a:t>viverra</a:t>
            </a:r>
            <a:r>
              <a:rPr lang="de-DE" dirty="0"/>
              <a:t> </a:t>
            </a:r>
            <a:r>
              <a:rPr lang="de-DE" dirty="0" err="1"/>
              <a:t>nulla</a:t>
            </a:r>
            <a:r>
              <a:rPr lang="de-DE" dirty="0"/>
              <a:t> </a:t>
            </a:r>
            <a:r>
              <a:rPr lang="de-DE" dirty="0" err="1"/>
              <a:t>ut</a:t>
            </a:r>
            <a:r>
              <a:rPr lang="de-DE" dirty="0"/>
              <a:t> </a:t>
            </a:r>
            <a:r>
              <a:rPr lang="de-DE" dirty="0" err="1"/>
              <a:t>metus</a:t>
            </a:r>
            <a:r>
              <a:rPr lang="de-DE" dirty="0"/>
              <a:t> </a:t>
            </a:r>
            <a:r>
              <a:rPr lang="de-DE" dirty="0" err="1"/>
              <a:t>varius</a:t>
            </a:r>
            <a:r>
              <a:rPr lang="de-DE" dirty="0"/>
              <a:t> </a:t>
            </a:r>
            <a:r>
              <a:rPr lang="de-DE" dirty="0" err="1"/>
              <a:t>laoreet</a:t>
            </a:r>
            <a:r>
              <a:rPr lang="de-DE" dirty="0"/>
              <a:t>. </a:t>
            </a:r>
            <a:r>
              <a:rPr lang="de-DE" dirty="0" err="1"/>
              <a:t>Quisque</a:t>
            </a:r>
            <a:r>
              <a:rPr lang="de-DE" dirty="0"/>
              <a:t> </a:t>
            </a:r>
            <a:r>
              <a:rPr lang="de-DE" dirty="0" err="1"/>
              <a:t>rutrum</a:t>
            </a:r>
            <a:r>
              <a:rPr lang="de-DE" dirty="0"/>
              <a:t>. </a:t>
            </a:r>
            <a:r>
              <a:rPr lang="de-DE" dirty="0" err="1"/>
              <a:t>Aenean</a:t>
            </a:r>
            <a:r>
              <a:rPr lang="de-DE" dirty="0"/>
              <a:t> </a:t>
            </a:r>
            <a:r>
              <a:rPr lang="de-DE" dirty="0" err="1"/>
              <a:t>imperdiet</a:t>
            </a:r>
            <a:r>
              <a:rPr lang="de-DE" dirty="0"/>
              <a:t>. </a:t>
            </a:r>
            <a:r>
              <a:rPr lang="de-DE" dirty="0" err="1"/>
              <a:t>Etiam</a:t>
            </a:r>
            <a:r>
              <a:rPr lang="de-DE" dirty="0"/>
              <a:t> </a:t>
            </a:r>
            <a:r>
              <a:rPr lang="de-DE" dirty="0" err="1"/>
              <a:t>ultricies</a:t>
            </a:r>
            <a:r>
              <a:rPr lang="de-DE" dirty="0"/>
              <a:t> </a:t>
            </a:r>
            <a:r>
              <a:rPr lang="de-DE" dirty="0" err="1"/>
              <a:t>nisi</a:t>
            </a:r>
            <a:r>
              <a:rPr lang="de-DE" dirty="0"/>
              <a:t> </a:t>
            </a:r>
            <a:r>
              <a:rPr lang="de-DE" dirty="0" err="1"/>
              <a:t>vel</a:t>
            </a:r>
            <a:r>
              <a:rPr lang="de-DE" dirty="0"/>
              <a:t> </a:t>
            </a:r>
            <a:r>
              <a:rPr lang="de-DE" dirty="0" err="1"/>
              <a:t>augue</a:t>
            </a:r>
            <a:r>
              <a:rPr lang="de-DE" dirty="0"/>
              <a:t>. </a:t>
            </a:r>
            <a:r>
              <a:rPr lang="de-DE" dirty="0" err="1"/>
              <a:t>Curabitur</a:t>
            </a:r>
            <a:r>
              <a:rPr lang="de-DE" dirty="0"/>
              <a:t> </a:t>
            </a:r>
            <a:r>
              <a:rPr lang="de-DE" dirty="0" err="1"/>
              <a:t>ullamcorper</a:t>
            </a:r>
            <a:r>
              <a:rPr lang="de-DE" dirty="0"/>
              <a:t> </a:t>
            </a:r>
            <a:r>
              <a:rPr lang="de-DE" dirty="0" err="1"/>
              <a:t>ultricies</a:t>
            </a:r>
            <a:r>
              <a:rPr lang="de-DE" dirty="0"/>
              <a:t> </a:t>
            </a:r>
            <a:r>
              <a:rPr lang="de-DE" dirty="0" err="1"/>
              <a:t>nisi</a:t>
            </a:r>
            <a:r>
              <a:rPr lang="de-DE" dirty="0"/>
              <a:t>. </a:t>
            </a:r>
            <a:endParaRPr lang="de-DE" b="0" i="0" u="none" strike="noStrike" dirty="0">
              <a:effectLst/>
              <a:latin typeface="Verdana"/>
            </a:endParaRPr>
          </a:p>
        </p:txBody>
      </p:sp>
      <p:pic>
        <p:nvPicPr>
          <p:cNvPr id="3" name="Grafik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12" y="0"/>
            <a:ext cx="9107488" cy="6830616"/>
          </a:xfrm>
          <a:prstGeom prst="rect">
            <a:avLst/>
          </a:prstGeom>
        </p:spPr>
      </p:pic>
    </p:spTree>
    <p:extLst>
      <p:ext uri="{BB962C8B-B14F-4D97-AF65-F5344CB8AC3E}">
        <p14:creationId xmlns:p14="http://schemas.microsoft.com/office/powerpoint/2010/main" val="14369920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Trennseite A ">
    <p:spTree>
      <p:nvGrpSpPr>
        <p:cNvPr id="1" name=""/>
        <p:cNvGrpSpPr/>
        <p:nvPr/>
      </p:nvGrpSpPr>
      <p:grpSpPr>
        <a:xfrm>
          <a:off x="0" y="0"/>
          <a:ext cx="0" cy="0"/>
          <a:chOff x="0" y="0"/>
          <a:chExt cx="0" cy="0"/>
        </a:xfrm>
      </p:grpSpPr>
      <p:pic>
        <p:nvPicPr>
          <p:cNvPr id="7" name="Bild 6" descr="180508_JfE_Schmetterlin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Bild 8"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spTree>
    <p:extLst>
      <p:ext uri="{BB962C8B-B14F-4D97-AF65-F5344CB8AC3E}">
        <p14:creationId xmlns:p14="http://schemas.microsoft.com/office/powerpoint/2010/main" val="914233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rennseite B">
    <p:spTree>
      <p:nvGrpSpPr>
        <p:cNvPr id="1" name=""/>
        <p:cNvGrpSpPr/>
        <p:nvPr/>
      </p:nvGrpSpPr>
      <p:grpSpPr>
        <a:xfrm>
          <a:off x="0" y="0"/>
          <a:ext cx="0" cy="0"/>
          <a:chOff x="0" y="0"/>
          <a:chExt cx="0" cy="0"/>
        </a:xfrm>
      </p:grpSpPr>
      <p:pic>
        <p:nvPicPr>
          <p:cNvPr id="2" name="Bild 1" descr="180604_JfE_Worksh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Bild 8"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9"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5375"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spTree>
    <p:extLst>
      <p:ext uri="{BB962C8B-B14F-4D97-AF65-F5344CB8AC3E}">
        <p14:creationId xmlns:p14="http://schemas.microsoft.com/office/powerpoint/2010/main" val="35246880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Trennseite C">
    <p:spTree>
      <p:nvGrpSpPr>
        <p:cNvPr id="1" name=""/>
        <p:cNvGrpSpPr/>
        <p:nvPr/>
      </p:nvGrpSpPr>
      <p:grpSpPr>
        <a:xfrm>
          <a:off x="0" y="0"/>
          <a:ext cx="0" cy="0"/>
          <a:chOff x="0" y="0"/>
          <a:chExt cx="0" cy="0"/>
        </a:xfrm>
      </p:grpSpPr>
      <p:pic>
        <p:nvPicPr>
          <p:cNvPr id="7" name="Bild 6" descr="180604_JfE_Lavagan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Bild 8" descr="Logofahn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9" descr="Logofahn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5375"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spTree>
    <p:extLst>
      <p:ext uri="{BB962C8B-B14F-4D97-AF65-F5344CB8AC3E}">
        <p14:creationId xmlns:p14="http://schemas.microsoft.com/office/powerpoint/2010/main" val="242358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Trennseite D">
    <p:spTree>
      <p:nvGrpSpPr>
        <p:cNvPr id="1" name=""/>
        <p:cNvGrpSpPr/>
        <p:nvPr/>
      </p:nvGrpSpPr>
      <p:grpSpPr>
        <a:xfrm>
          <a:off x="0" y="0"/>
          <a:ext cx="0" cy="0"/>
          <a:chOff x="0" y="0"/>
          <a:chExt cx="0" cy="0"/>
        </a:xfrm>
      </p:grpSpPr>
      <p:pic>
        <p:nvPicPr>
          <p:cNvPr id="2" name="Bild 1" descr="180604_JfE_Polonai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el 1"/>
          <p:cNvSpPr>
            <a:spLocks noGrp="1"/>
          </p:cNvSpPr>
          <p:nvPr>
            <p:ph type="ctrTitle"/>
          </p:nvPr>
        </p:nvSpPr>
        <p:spPr>
          <a:xfrm>
            <a:off x="-1" y="5007079"/>
            <a:ext cx="9134977" cy="677108"/>
          </a:xfrm>
          <a:prstGeom prst="rect">
            <a:avLst/>
          </a:prstGeom>
          <a:solidFill>
            <a:schemeClr val="bg1"/>
          </a:solidFill>
          <a:effectLst>
            <a:outerShdw blurRad="95250" dist="127000" dir="5640000" algn="tl" rotWithShape="0">
              <a:srgbClr val="000000">
                <a:alpha val="15000"/>
              </a:srgbClr>
            </a:outerShdw>
          </a:effectLst>
        </p:spPr>
        <p:txBody>
          <a:bodyPr wrap="square" anchor="ctr" anchorCtr="0">
            <a:spAutoFit/>
          </a:bodyPr>
          <a:lstStyle>
            <a:lvl1pPr marL="324000" algn="ctr">
              <a:defRPr sz="3800" b="1" i="0">
                <a:solidFill>
                  <a:srgbClr val="A81573"/>
                </a:solidFill>
              </a:defRPr>
            </a:lvl1pPr>
          </a:lstStyle>
          <a:p>
            <a:r>
              <a:rPr lang="de-DE" dirty="0"/>
              <a:t>Titelmasterformat durch Klicken bearbeiten</a:t>
            </a:r>
          </a:p>
        </p:txBody>
      </p:sp>
      <p:pic>
        <p:nvPicPr>
          <p:cNvPr id="6" name="Bild 9" descr="Logofahn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45375"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0729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ext (H1, H2, Copy)">
    <p:spTree>
      <p:nvGrpSpPr>
        <p:cNvPr id="1" name=""/>
        <p:cNvGrpSpPr/>
        <p:nvPr/>
      </p:nvGrpSpPr>
      <p:grpSpPr>
        <a:xfrm>
          <a:off x="0" y="0"/>
          <a:ext cx="0" cy="0"/>
          <a:chOff x="0" y="0"/>
          <a:chExt cx="0" cy="0"/>
        </a:xfrm>
      </p:grpSpPr>
      <p:sp>
        <p:nvSpPr>
          <p:cNvPr id="2" name="Titel 1"/>
          <p:cNvSpPr>
            <a:spLocks noGrp="1"/>
          </p:cNvSpPr>
          <p:nvPr>
            <p:ph type="ctrTitle"/>
          </p:nvPr>
        </p:nvSpPr>
        <p:spPr>
          <a:xfrm>
            <a:off x="179709" y="1265400"/>
            <a:ext cx="8640000" cy="792000"/>
          </a:xfrm>
          <a:prstGeom prst="rect">
            <a:avLst/>
          </a:prstGeom>
        </p:spPr>
        <p:txBody>
          <a:bodyPr/>
          <a:lstStyle>
            <a:lvl1pPr algn="l">
              <a:defRPr sz="4000">
                <a:solidFill>
                  <a:schemeClr val="bg1"/>
                </a:solidFill>
              </a:defRPr>
            </a:lvl1pPr>
          </a:lstStyle>
          <a:p>
            <a:r>
              <a:rPr lang="de-DE" dirty="0"/>
              <a:t>Mastertitelformat bearbeiten</a:t>
            </a:r>
          </a:p>
        </p:txBody>
      </p:sp>
      <p:sp>
        <p:nvSpPr>
          <p:cNvPr id="8" name="Textplatzhalter 7"/>
          <p:cNvSpPr>
            <a:spLocks noGrp="1"/>
          </p:cNvSpPr>
          <p:nvPr>
            <p:ph type="body" sz="quarter" idx="10"/>
          </p:nvPr>
        </p:nvSpPr>
        <p:spPr>
          <a:xfrm>
            <a:off x="179709" y="2133600"/>
            <a:ext cx="8640763" cy="647328"/>
          </a:xfrm>
          <a:prstGeom prst="rect">
            <a:avLst/>
          </a:prstGeom>
        </p:spPr>
        <p:txBody>
          <a:bodyPr vert="horz"/>
          <a:lstStyle>
            <a:lvl1pPr>
              <a:buNone/>
              <a:defRPr>
                <a:solidFill>
                  <a:srgbClr val="666666"/>
                </a:solidFill>
              </a:defRPr>
            </a:lvl1pPr>
          </a:lstStyle>
          <a:p>
            <a:pPr lvl="0"/>
            <a:r>
              <a:rPr lang="de-DE" dirty="0"/>
              <a:t>Mastertextformat bearbeiten</a:t>
            </a:r>
          </a:p>
        </p:txBody>
      </p:sp>
      <p:sp>
        <p:nvSpPr>
          <p:cNvPr id="10" name="Inhaltsplatzhalter 9"/>
          <p:cNvSpPr>
            <a:spLocks noGrp="1"/>
          </p:cNvSpPr>
          <p:nvPr>
            <p:ph sz="quarter" idx="11"/>
          </p:nvPr>
        </p:nvSpPr>
        <p:spPr>
          <a:xfrm>
            <a:off x="179709" y="2852936"/>
            <a:ext cx="8640763" cy="2667000"/>
          </a:xfrm>
          <a:prstGeom prst="rect">
            <a:avLst/>
          </a:prstGeom>
        </p:spPr>
        <p:txBody>
          <a:bodyPr vert="horz" lIns="144000"/>
          <a:lstStyle>
            <a:lvl1pPr>
              <a:buClr>
                <a:srgbClr val="009DDD"/>
              </a:buClr>
              <a:buFont typeface="Lucida Grande"/>
              <a:buChar char="_"/>
              <a:defRPr sz="2000">
                <a:solidFill>
                  <a:srgbClr val="666666"/>
                </a:solidFill>
              </a:defRPr>
            </a:lvl1pPr>
            <a:lvl2pPr>
              <a:buClr>
                <a:srgbClr val="009DDD"/>
              </a:buClr>
              <a:buFont typeface="Lucida Grande"/>
              <a:buChar char="_"/>
              <a:defRPr sz="2000">
                <a:solidFill>
                  <a:srgbClr val="666666"/>
                </a:solidFill>
              </a:defRPr>
            </a:lvl2pPr>
            <a:lvl3pPr>
              <a:buClr>
                <a:srgbClr val="009DDD"/>
              </a:buClr>
              <a:buSzPct val="70000"/>
              <a:buFont typeface="Lucida Grande"/>
              <a:buChar char="≫"/>
              <a:defRPr sz="2000">
                <a:solidFill>
                  <a:srgbClr val="666666"/>
                </a:solidFill>
              </a:defRPr>
            </a:lvl3pPr>
            <a:lvl4pPr>
              <a:buClr>
                <a:srgbClr val="009DDD"/>
              </a:buClr>
              <a:buSzPct val="70000"/>
              <a:buFont typeface="Lucida Grande"/>
              <a:buChar char="≫"/>
              <a:defRPr>
                <a:solidFill>
                  <a:srgbClr val="666666"/>
                </a:solidFill>
              </a:defRPr>
            </a:lvl4pPr>
            <a:lvl5pPr>
              <a:buClr>
                <a:srgbClr val="009DDD"/>
              </a:buClr>
              <a:buSzPct val="70000"/>
              <a:buFont typeface="Lucida Grande"/>
              <a:buChar char="≫"/>
              <a:defRPr>
                <a:solidFill>
                  <a:srgbClr val="666666"/>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2202421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JfE Allgemein Text (H1, H2, Copy)">
    <p:spTree>
      <p:nvGrpSpPr>
        <p:cNvPr id="1" name=""/>
        <p:cNvGrpSpPr/>
        <p:nvPr/>
      </p:nvGrpSpPr>
      <p:grpSpPr>
        <a:xfrm>
          <a:off x="0" y="0"/>
          <a:ext cx="0" cy="0"/>
          <a:chOff x="0" y="0"/>
          <a:chExt cx="0" cy="0"/>
        </a:xfrm>
      </p:grpSpPr>
      <p:sp>
        <p:nvSpPr>
          <p:cNvPr id="2" name="Titel 1"/>
          <p:cNvSpPr>
            <a:spLocks noGrp="1"/>
          </p:cNvSpPr>
          <p:nvPr>
            <p:ph type="ctrTitle"/>
          </p:nvPr>
        </p:nvSpPr>
        <p:spPr>
          <a:xfrm>
            <a:off x="324047" y="1340768"/>
            <a:ext cx="8640000" cy="648072"/>
          </a:xfrm>
          <a:prstGeom prst="rect">
            <a:avLst/>
          </a:prstGeom>
        </p:spPr>
        <p:txBody>
          <a:bodyPr lIns="0" tIns="0" rIns="0" bIns="0" anchor="t" anchorCtr="0"/>
          <a:lstStyle>
            <a:lvl1pPr algn="l">
              <a:defRPr sz="3600">
                <a:solidFill>
                  <a:schemeClr val="bg1"/>
                </a:solidFill>
              </a:defRPr>
            </a:lvl1pPr>
          </a:lstStyle>
          <a:p>
            <a:r>
              <a:rPr lang="x-none"/>
              <a:t>Mastertitelformat bearbeiten</a:t>
            </a:r>
            <a:endParaRPr lang="de-DE" dirty="0"/>
          </a:p>
        </p:txBody>
      </p:sp>
      <p:sp>
        <p:nvSpPr>
          <p:cNvPr id="8" name="Textplatzhalter 7"/>
          <p:cNvSpPr>
            <a:spLocks noGrp="1"/>
          </p:cNvSpPr>
          <p:nvPr>
            <p:ph type="body" sz="quarter" idx="10"/>
          </p:nvPr>
        </p:nvSpPr>
        <p:spPr>
          <a:xfrm>
            <a:off x="323284" y="2349624"/>
            <a:ext cx="8640763" cy="647328"/>
          </a:xfrm>
          <a:prstGeom prst="rect">
            <a:avLst/>
          </a:prstGeom>
        </p:spPr>
        <p:txBody>
          <a:bodyPr vert="horz" lIns="0" tIns="0" rIns="0" bIns="0"/>
          <a:lstStyle>
            <a:lvl1pPr marL="0" indent="0">
              <a:lnSpc>
                <a:spcPts val="2600"/>
              </a:lnSpc>
              <a:spcBef>
                <a:spcPts val="0"/>
              </a:spcBef>
              <a:buNone/>
              <a:defRPr sz="2600">
                <a:solidFill>
                  <a:srgbClr val="666666"/>
                </a:solidFill>
              </a:defRPr>
            </a:lvl1pPr>
          </a:lstStyle>
          <a:p>
            <a:pPr lvl="0"/>
            <a:r>
              <a:rPr lang="x-none"/>
              <a:t>Mastertextformat bearbeiten</a:t>
            </a:r>
          </a:p>
        </p:txBody>
      </p:sp>
      <p:sp>
        <p:nvSpPr>
          <p:cNvPr id="10" name="Inhaltsplatzhalter 9"/>
          <p:cNvSpPr>
            <a:spLocks noGrp="1"/>
          </p:cNvSpPr>
          <p:nvPr>
            <p:ph sz="quarter" idx="11"/>
          </p:nvPr>
        </p:nvSpPr>
        <p:spPr>
          <a:xfrm>
            <a:off x="9324528" y="2852936"/>
            <a:ext cx="8640763" cy="1800200"/>
          </a:xfrm>
          <a:prstGeom prst="rect">
            <a:avLst/>
          </a:prstGeom>
        </p:spPr>
        <p:txBody>
          <a:bodyPr vert="horz" lIns="144000"/>
          <a:lstStyle>
            <a:lvl1pPr>
              <a:buClr>
                <a:srgbClr val="009DDD"/>
              </a:buClr>
              <a:buFont typeface="Lucida Grande"/>
              <a:buChar char="_"/>
              <a:defRPr sz="2000">
                <a:solidFill>
                  <a:srgbClr val="666666"/>
                </a:solidFill>
              </a:defRPr>
            </a:lvl1pPr>
            <a:lvl2pPr>
              <a:buClr>
                <a:srgbClr val="009DDD"/>
              </a:buClr>
              <a:buFont typeface="Lucida Grande"/>
              <a:buChar char="_"/>
              <a:defRPr sz="2000">
                <a:solidFill>
                  <a:srgbClr val="666666"/>
                </a:solidFill>
              </a:defRPr>
            </a:lvl2pPr>
            <a:lvl3pPr>
              <a:buClr>
                <a:srgbClr val="009DDD"/>
              </a:buClr>
              <a:buSzPct val="70000"/>
              <a:buFont typeface="Lucida Grande"/>
              <a:buChar char="≫"/>
              <a:defRPr sz="2000">
                <a:solidFill>
                  <a:srgbClr val="666666"/>
                </a:solidFill>
              </a:defRPr>
            </a:lvl3pPr>
            <a:lvl4pPr>
              <a:buClr>
                <a:srgbClr val="009DDD"/>
              </a:buClr>
              <a:buSzPct val="70000"/>
              <a:buFont typeface="Lucida Grande"/>
              <a:buChar char="≫"/>
              <a:defRPr>
                <a:solidFill>
                  <a:srgbClr val="666666"/>
                </a:solidFill>
              </a:defRPr>
            </a:lvl4pPr>
            <a:lvl5pPr>
              <a:buClr>
                <a:srgbClr val="009DDD"/>
              </a:buClr>
              <a:buSzPct val="70000"/>
              <a:buFont typeface="Lucida Grande"/>
              <a:buChar char="≫"/>
              <a:defRPr>
                <a:solidFill>
                  <a:srgbClr val="666666"/>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12"/>
          <p:cNvSpPr>
            <a:spLocks noGrp="1"/>
          </p:cNvSpPr>
          <p:nvPr>
            <p:ph type="body" sz="quarter" idx="12"/>
          </p:nvPr>
        </p:nvSpPr>
        <p:spPr>
          <a:xfrm>
            <a:off x="323850" y="3212207"/>
            <a:ext cx="8640763" cy="648841"/>
          </a:xfrm>
          <a:prstGeom prst="rect">
            <a:avLst/>
          </a:prstGeom>
        </p:spPr>
        <p:txBody>
          <a:bodyPr vert="horz" lIns="0" tIns="0" rIns="0" bIns="0"/>
          <a:lstStyle>
            <a:lvl1pPr marL="0" indent="0">
              <a:spcBef>
                <a:spcPts val="0"/>
              </a:spcBef>
              <a:spcAft>
                <a:spcPts val="600"/>
              </a:spcAft>
              <a:buClr>
                <a:srgbClr val="009DDD"/>
              </a:buClr>
              <a:buSzPct val="100000"/>
              <a:buFont typeface="Lucida Grande"/>
              <a:buNone/>
              <a:defRPr sz="1800" baseline="0">
                <a:solidFill>
                  <a:srgbClr val="666666"/>
                </a:solidFill>
              </a:defRPr>
            </a:lvl1pPr>
          </a:lstStyle>
          <a:p>
            <a:pPr lvl="0"/>
            <a:r>
              <a:rPr lang="x-none"/>
              <a:t>Mastertextformat bearbeiten</a:t>
            </a:r>
          </a:p>
        </p:txBody>
      </p:sp>
      <p:sp>
        <p:nvSpPr>
          <p:cNvPr id="14" name="Textplatzhalter 12"/>
          <p:cNvSpPr>
            <a:spLocks noGrp="1"/>
          </p:cNvSpPr>
          <p:nvPr>
            <p:ph type="body" sz="quarter" idx="13"/>
          </p:nvPr>
        </p:nvSpPr>
        <p:spPr>
          <a:xfrm>
            <a:off x="323850" y="3861048"/>
            <a:ext cx="8640763" cy="2448272"/>
          </a:xfrm>
          <a:prstGeom prst="rect">
            <a:avLst/>
          </a:prstGeom>
        </p:spPr>
        <p:txBody>
          <a:bodyPr vert="horz" lIns="0" tIns="0" rIns="0" bIns="0"/>
          <a:lstStyle>
            <a:lvl1pPr marL="285750" indent="-285750">
              <a:spcBef>
                <a:spcPts val="0"/>
              </a:spcBef>
              <a:spcAft>
                <a:spcPts val="600"/>
              </a:spcAft>
              <a:buClr>
                <a:srgbClr val="009DDD"/>
              </a:buClr>
              <a:buSzPct val="100000"/>
              <a:buFont typeface="Lucida Grande"/>
              <a:buChar char="_"/>
              <a:defRPr sz="1800" baseline="0">
                <a:solidFill>
                  <a:srgbClr val="666666"/>
                </a:solidFill>
              </a:defRPr>
            </a:lvl1pPr>
          </a:lstStyle>
          <a:p>
            <a:pPr lvl="0"/>
            <a:r>
              <a:rPr lang="x-none"/>
              <a:t>Mastertextformat bearbeiten</a:t>
            </a:r>
          </a:p>
        </p:txBody>
      </p:sp>
    </p:spTree>
    <p:extLst>
      <p:ext uri="{BB962C8B-B14F-4D97-AF65-F5344CB8AC3E}">
        <p14:creationId xmlns:p14="http://schemas.microsoft.com/office/powerpoint/2010/main" val="382836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seite A">
    <p:spTree>
      <p:nvGrpSpPr>
        <p:cNvPr id="1" name=""/>
        <p:cNvGrpSpPr/>
        <p:nvPr/>
      </p:nvGrpSpPr>
      <p:grpSpPr>
        <a:xfrm>
          <a:off x="0" y="0"/>
          <a:ext cx="0" cy="0"/>
          <a:chOff x="0" y="0"/>
          <a:chExt cx="0" cy="0"/>
        </a:xfrm>
      </p:grpSpPr>
      <p:pic>
        <p:nvPicPr>
          <p:cNvPr id="8" name="Bild 7" descr="Bil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Bild 8" descr="Logofahn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179710" y="1265400"/>
            <a:ext cx="4464298" cy="792000"/>
          </a:xfrm>
          <a:prstGeom prst="rect">
            <a:avLst/>
          </a:prstGeom>
        </p:spPr>
        <p:txBody>
          <a:bodyPr/>
          <a:lstStyle>
            <a:lvl1pPr algn="l">
              <a:defRPr sz="3800" b="1" i="0">
                <a:solidFill>
                  <a:schemeClr val="tx2"/>
                </a:solidFill>
              </a:defRPr>
            </a:lvl1pPr>
          </a:lstStyle>
          <a:p>
            <a:r>
              <a:rPr lang="de-DE" dirty="0"/>
              <a:t>Das ist eine Headline</a:t>
            </a:r>
          </a:p>
        </p:txBody>
      </p:sp>
      <p:sp>
        <p:nvSpPr>
          <p:cNvPr id="6" name="Inhaltsplatzhalter 9"/>
          <p:cNvSpPr>
            <a:spLocks noGrp="1"/>
          </p:cNvSpPr>
          <p:nvPr>
            <p:ph sz="quarter" idx="12" hasCustomPrompt="1"/>
          </p:nvPr>
        </p:nvSpPr>
        <p:spPr>
          <a:xfrm>
            <a:off x="179709" y="3645024"/>
            <a:ext cx="3384179" cy="2592288"/>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Das wäre ungefähr die Länge des Textes, die wir auf eine solche Folie einbringen würden. Nicht länger, höchstens noch kürzer. Diesen letzten Satz können Sie gerne auch unberücksichtigt lassen.</a:t>
            </a:r>
          </a:p>
        </p:txBody>
      </p:sp>
    </p:spTree>
    <p:extLst>
      <p:ext uri="{BB962C8B-B14F-4D97-AF65-F5344CB8AC3E}">
        <p14:creationId xmlns:p14="http://schemas.microsoft.com/office/powerpoint/2010/main" val="39162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seite B">
    <p:spTree>
      <p:nvGrpSpPr>
        <p:cNvPr id="1" name=""/>
        <p:cNvGrpSpPr/>
        <p:nvPr/>
      </p:nvGrpSpPr>
      <p:grpSpPr>
        <a:xfrm>
          <a:off x="0" y="0"/>
          <a:ext cx="0" cy="0"/>
          <a:chOff x="0" y="0"/>
          <a:chExt cx="0" cy="0"/>
        </a:xfrm>
      </p:grpSpPr>
      <p:pic>
        <p:nvPicPr>
          <p:cNvPr id="4" name="Bild 8" descr="Logofahne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9"/>
          <p:cNvSpPr>
            <a:spLocks noGrp="1"/>
          </p:cNvSpPr>
          <p:nvPr>
            <p:ph sz="quarter" idx="12" hasCustomPrompt="1"/>
          </p:nvPr>
        </p:nvSpPr>
        <p:spPr>
          <a:xfrm>
            <a:off x="5940152" y="2708920"/>
            <a:ext cx="2736304" cy="3744416"/>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Das wäre ungefähr die Länge des Textes, die wir auf eine solche Folie einbringen würden. Nicht länger, höchstens noch kürzer. Diesen letzten Satz können Sie gerne auch unberücksichtigt lassen.</a:t>
            </a:r>
          </a:p>
        </p:txBody>
      </p:sp>
      <p:pic>
        <p:nvPicPr>
          <p:cNvPr id="3" name="Grafik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500"/>
            <a:ext cx="9144000" cy="6858000"/>
          </a:xfrm>
          <a:prstGeom prst="rect">
            <a:avLst/>
          </a:prstGeom>
        </p:spPr>
      </p:pic>
      <p:sp>
        <p:nvSpPr>
          <p:cNvPr id="16"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407728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seite C">
    <p:spTree>
      <p:nvGrpSpPr>
        <p:cNvPr id="1" name=""/>
        <p:cNvGrpSpPr/>
        <p:nvPr/>
      </p:nvGrpSpPr>
      <p:grpSpPr>
        <a:xfrm>
          <a:off x="0" y="0"/>
          <a:ext cx="0" cy="0"/>
          <a:chOff x="0" y="0"/>
          <a:chExt cx="0" cy="0"/>
        </a:xfrm>
      </p:grpSpPr>
      <p:pic>
        <p:nvPicPr>
          <p:cNvPr id="4" name="Bild 8" descr="Logofahne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179709" y="1265400"/>
            <a:ext cx="8640000" cy="792000"/>
          </a:xfrm>
          <a:prstGeom prst="rect">
            <a:avLst/>
          </a:prstGeom>
        </p:spPr>
        <p:txBody>
          <a:bodyPr/>
          <a:lstStyle>
            <a:lvl1pPr algn="l">
              <a:defRPr sz="3800" b="1" i="0">
                <a:solidFill>
                  <a:schemeClr val="tx2"/>
                </a:solidFill>
              </a:defRPr>
            </a:lvl1pPr>
          </a:lstStyle>
          <a:p>
            <a:r>
              <a:rPr lang="de-DE"/>
              <a:t>Titelmasterformat durch Klicken bearbeiten</a:t>
            </a:r>
            <a:endParaRPr lang="de-DE" dirty="0"/>
          </a:p>
        </p:txBody>
      </p:sp>
      <p:sp>
        <p:nvSpPr>
          <p:cNvPr id="16" name="Inhaltsplatzhalter 9"/>
          <p:cNvSpPr>
            <a:spLocks noGrp="1"/>
          </p:cNvSpPr>
          <p:nvPr>
            <p:ph sz="quarter" idx="12" hasCustomPrompt="1"/>
          </p:nvPr>
        </p:nvSpPr>
        <p:spPr>
          <a:xfrm>
            <a:off x="179709" y="2460672"/>
            <a:ext cx="8712771" cy="752304"/>
          </a:xfrm>
          <a:prstGeom prst="rect">
            <a:avLst/>
          </a:prstGeom>
        </p:spPr>
        <p:txBody>
          <a:bodyPr vert="horz" lIns="144000"/>
          <a:lstStyle>
            <a:lvl1pPr marL="0" indent="0">
              <a:buClr>
                <a:schemeClr val="tx2"/>
              </a:buClr>
              <a:buFontTx/>
              <a:buNone/>
              <a:defRPr sz="2000">
                <a:solidFill>
                  <a:srgbClr val="666666"/>
                </a:solidFill>
              </a:defRPr>
            </a:lvl1pPr>
            <a:lvl2pPr>
              <a:buClr>
                <a:schemeClr val="tx2"/>
              </a:buClr>
              <a:buFont typeface="Lucida Grande"/>
              <a:buChar char="_"/>
              <a:defRPr sz="2000">
                <a:solidFill>
                  <a:srgbClr val="666666"/>
                </a:solidFill>
              </a:defRPr>
            </a:lvl2pPr>
            <a:lvl3pPr>
              <a:buClr>
                <a:schemeClr val="tx2"/>
              </a:buClr>
              <a:buSzPct val="70000"/>
              <a:buFont typeface="Lucida Grande"/>
              <a:buChar char="≫"/>
              <a:defRPr sz="2000">
                <a:solidFill>
                  <a:srgbClr val="666666"/>
                </a:solidFill>
              </a:defRPr>
            </a:lvl3pPr>
            <a:lvl4pPr>
              <a:buClr>
                <a:schemeClr val="tx2"/>
              </a:buClr>
              <a:buSzPct val="70000"/>
              <a:buFont typeface="Lucida Grande"/>
              <a:buChar char="≫"/>
              <a:defRPr>
                <a:solidFill>
                  <a:srgbClr val="666666"/>
                </a:solidFill>
              </a:defRPr>
            </a:lvl4pPr>
            <a:lvl5pPr>
              <a:buClr>
                <a:schemeClr val="tx2"/>
              </a:buClr>
              <a:buSzPct val="70000"/>
              <a:buFont typeface="Lucida Grande"/>
              <a:buChar char="≫"/>
              <a:defRPr>
                <a:solidFill>
                  <a:srgbClr val="666666"/>
                </a:solidFill>
              </a:defRPr>
            </a:lvl5pPr>
          </a:lstStyle>
          <a:p>
            <a:pPr lvl="0"/>
            <a:r>
              <a:rPr lang="de-DE" dirty="0"/>
              <a:t>Das wäre ungefähr die Länge des Textes, die wir auf eine solche Folie einbringen würden. Nicht länger, höchstens noch kürzer. </a:t>
            </a:r>
          </a:p>
        </p:txBody>
      </p:sp>
      <p:pic>
        <p:nvPicPr>
          <p:cNvPr id="19" name="Bild 18" descr="Bilder_Master_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05464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3.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hteck 1"/>
          <p:cNvSpPr/>
          <p:nvPr/>
        </p:nvSpPr>
        <p:spPr>
          <a:xfrm>
            <a:off x="0" y="-1"/>
            <a:ext cx="9144000" cy="6456363"/>
          </a:xfrm>
          <a:prstGeom prst="rect">
            <a:avLst/>
          </a:prstGeom>
          <a:solidFill>
            <a:srgbClr val="F1EC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p:cNvGrpSpPr/>
          <p:nvPr/>
        </p:nvGrpSpPr>
        <p:grpSpPr>
          <a:xfrm>
            <a:off x="0" y="6456363"/>
            <a:ext cx="9144000" cy="401637"/>
            <a:chOff x="0" y="6456363"/>
            <a:chExt cx="9144000" cy="401637"/>
          </a:xfrm>
        </p:grpSpPr>
        <p:sp>
          <p:nvSpPr>
            <p:cNvPr id="11" name="Rechteck 10"/>
            <p:cNvSpPr/>
            <p:nvPr/>
          </p:nvSpPr>
          <p:spPr>
            <a:xfrm>
              <a:off x="0" y="6456363"/>
              <a:ext cx="9144000" cy="401637"/>
            </a:xfrm>
            <a:prstGeom prst="rect">
              <a:avLst/>
            </a:prstGeom>
            <a:solidFill>
              <a:schemeClr val="tx2"/>
            </a:solidFill>
            <a:ln>
              <a:noFill/>
            </a:ln>
            <a:effectLst>
              <a:outerShdw blurRad="40000" dist="23000" dir="5400000" rotWithShape="0">
                <a:schemeClr val="tx2">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de-DE" dirty="0"/>
                <a:t>                </a:t>
              </a:r>
            </a:p>
          </p:txBody>
        </p:sp>
        <p:grpSp>
          <p:nvGrpSpPr>
            <p:cNvPr id="4" name="Gruppieren 3"/>
            <p:cNvGrpSpPr/>
            <p:nvPr userDrawn="1"/>
          </p:nvGrpSpPr>
          <p:grpSpPr>
            <a:xfrm>
              <a:off x="251520" y="6567155"/>
              <a:ext cx="7283349" cy="246221"/>
              <a:chOff x="312987" y="6567155"/>
              <a:chExt cx="7283349" cy="246221"/>
            </a:xfrm>
          </p:grpSpPr>
          <p:pic>
            <p:nvPicPr>
              <p:cNvPr id="1028" name="Bild 14" descr="faceboook.png"/>
              <p:cNvPicPr>
                <a:picLocks noChangeAspect="1"/>
              </p:cNvPicPr>
              <p:nvPr/>
            </p:nvPicPr>
            <p:blipFill>
              <a:blip r:embed="rId67">
                <a:extLst>
                  <a:ext uri="{28A0092B-C50C-407E-A947-70E740481C1C}">
                    <a14:useLocalDpi xmlns:a14="http://schemas.microsoft.com/office/drawing/2010/main" val="0"/>
                  </a:ext>
                </a:extLst>
              </a:blip>
              <a:srcRect/>
              <a:stretch>
                <a:fillRect/>
              </a:stretch>
            </p:blipFill>
            <p:spPr bwMode="auto">
              <a:xfrm>
                <a:off x="312987" y="6598493"/>
                <a:ext cx="6572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p:cNvSpPr txBox="1"/>
              <p:nvPr/>
            </p:nvSpPr>
            <p:spPr>
              <a:xfrm>
                <a:off x="372393" y="6567155"/>
                <a:ext cx="7223943" cy="246221"/>
              </a:xfrm>
              <a:prstGeom prst="rect">
                <a:avLst/>
              </a:prstGeom>
              <a:noFill/>
            </p:spPr>
            <p:txBody>
              <a:bodyPr wrap="square" anchor="b">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indent="0" algn="l" defTabSz="914400" rtl="0" eaLnBrk="1" fontAlgn="base" latinLnBrk="0" hangingPunct="1">
                  <a:lnSpc>
                    <a:spcPct val="100000"/>
                  </a:lnSpc>
                  <a:spcBef>
                    <a:spcPct val="0"/>
                  </a:spcBef>
                  <a:spcAft>
                    <a:spcPct val="0"/>
                  </a:spcAft>
                  <a:buClrTx/>
                  <a:buSzTx/>
                  <a:buFontTx/>
                  <a:buNone/>
                  <a:tabLst>
                    <a:tab pos="2154238" algn="l"/>
                  </a:tabLst>
                  <a:defRPr/>
                </a:pPr>
                <a:r>
                  <a:rPr lang="de-DE" sz="1000">
                    <a:solidFill>
                      <a:schemeClr val="bg1"/>
                    </a:solidFill>
                    <a:latin typeface="Calibri" charset="0"/>
                  </a:rPr>
                  <a:t>Facebook/jugendfuereuropa.de	</a:t>
                </a:r>
                <a:r>
                  <a:rPr lang="en-US" sz="1000">
                    <a:solidFill>
                      <a:srgbClr val="FFFFFF"/>
                    </a:solidFill>
                    <a:latin typeface="Calibri" charset="0"/>
                  </a:rPr>
                  <a:t> Twitter.com/jugend_f_europa	www.solidaritaetskorps.de</a:t>
                </a:r>
                <a:endParaRPr lang="de-DE" sz="1000" dirty="0">
                  <a:solidFill>
                    <a:schemeClr val="bg1"/>
                  </a:solidFill>
                  <a:latin typeface="Calibri" charset="0"/>
                </a:endParaRPr>
              </a:p>
            </p:txBody>
          </p:sp>
          <p:pic>
            <p:nvPicPr>
              <p:cNvPr id="1031" name="Bild 17" descr="twitter.png"/>
              <p:cNvPicPr>
                <a:picLocks noChangeAspect="1"/>
              </p:cNvPicPr>
              <p:nvPr/>
            </p:nvPicPr>
            <p:blipFill>
              <a:blip r:embed="rId68">
                <a:extLst>
                  <a:ext uri="{28A0092B-C50C-407E-A947-70E740481C1C}">
                    <a14:useLocalDpi xmlns:a14="http://schemas.microsoft.com/office/drawing/2010/main" val="0"/>
                  </a:ext>
                </a:extLst>
              </a:blip>
              <a:srcRect/>
              <a:stretch>
                <a:fillRect/>
              </a:stretch>
            </p:blipFill>
            <p:spPr bwMode="auto">
              <a:xfrm>
                <a:off x="2399362" y="6597352"/>
                <a:ext cx="156414"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32" name="Bild 13" descr="Logofahnen.png"/>
          <p:cNvPicPr>
            <a:picLocks noChangeAspect="1"/>
          </p:cNvPicPr>
          <p:nvPr/>
        </p:nvPicPr>
        <p:blipFill>
          <a:blip r:embed="rId69">
            <a:extLst>
              <a:ext uri="{28A0092B-C50C-407E-A947-70E740481C1C}">
                <a14:useLocalDpi xmlns:a14="http://schemas.microsoft.com/office/drawing/2010/main" val="0"/>
              </a:ext>
            </a:extLst>
          </a:blip>
          <a:srcRect/>
          <a:stretch>
            <a:fillRect/>
          </a:stretch>
        </p:blipFill>
        <p:spPr bwMode="auto">
          <a:xfrm>
            <a:off x="7454900" y="0"/>
            <a:ext cx="168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85" r:id="rId5"/>
    <p:sldLayoutId id="2147483786"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691" r:id="rId17"/>
    <p:sldLayoutId id="2147483684" r:id="rId18"/>
    <p:sldLayoutId id="2147483687" r:id="rId19"/>
    <p:sldLayoutId id="2147483700" r:id="rId20"/>
    <p:sldLayoutId id="2147483699" r:id="rId21"/>
    <p:sldLayoutId id="2147483692" r:id="rId22"/>
    <p:sldLayoutId id="2147483693" r:id="rId23"/>
    <p:sldLayoutId id="2147483695" r:id="rId24"/>
    <p:sldLayoutId id="2147483694" r:id="rId25"/>
    <p:sldLayoutId id="2147483690" r:id="rId26"/>
    <p:sldLayoutId id="2147483696" r:id="rId27"/>
    <p:sldLayoutId id="2147483688" r:id="rId28"/>
    <p:sldLayoutId id="2147483698" r:id="rId29"/>
    <p:sldLayoutId id="2147483697" r:id="rId30"/>
    <p:sldLayoutId id="2147483728" r:id="rId31"/>
    <p:sldLayoutId id="2147483729" r:id="rId32"/>
    <p:sldLayoutId id="2147483730" r:id="rId33"/>
    <p:sldLayoutId id="2147483731" r:id="rId34"/>
    <p:sldLayoutId id="2147483732" r:id="rId35"/>
    <p:sldLayoutId id="2147483733" r:id="rId36"/>
    <p:sldLayoutId id="2147483734" r:id="rId37"/>
    <p:sldLayoutId id="2147483735" r:id="rId38"/>
    <p:sldLayoutId id="2147483736" r:id="rId39"/>
    <p:sldLayoutId id="2147483737" r:id="rId40"/>
    <p:sldLayoutId id="2147483738" r:id="rId41"/>
    <p:sldLayoutId id="2147483751" r:id="rId42"/>
    <p:sldLayoutId id="2147483752" r:id="rId43"/>
    <p:sldLayoutId id="2147483753" r:id="rId44"/>
    <p:sldLayoutId id="2147483754" r:id="rId45"/>
    <p:sldLayoutId id="2147483755" r:id="rId46"/>
    <p:sldLayoutId id="2147483756" r:id="rId47"/>
    <p:sldLayoutId id="2147483757" r:id="rId48"/>
    <p:sldLayoutId id="2147483758" r:id="rId49"/>
    <p:sldLayoutId id="2147483759" r:id="rId50"/>
    <p:sldLayoutId id="2147483760" r:id="rId51"/>
    <p:sldLayoutId id="2147483761" r:id="rId52"/>
    <p:sldLayoutId id="2147483774" r:id="rId53"/>
    <p:sldLayoutId id="2147483775" r:id="rId54"/>
    <p:sldLayoutId id="2147483776" r:id="rId55"/>
    <p:sldLayoutId id="2147483777" r:id="rId56"/>
    <p:sldLayoutId id="2147483778" r:id="rId57"/>
    <p:sldLayoutId id="2147483779" r:id="rId58"/>
    <p:sldLayoutId id="2147483780" r:id="rId59"/>
    <p:sldLayoutId id="2147483781" r:id="rId60"/>
    <p:sldLayoutId id="2147483782" r:id="rId61"/>
    <p:sldLayoutId id="2147483783" r:id="rId62"/>
    <p:sldLayoutId id="2147483784" r:id="rId63"/>
    <p:sldLayoutId id="2147483787" r:id="rId64"/>
    <p:sldLayoutId id="2147483788" r:id="rId65"/>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www.jugendfuereuropa.de/fortbildungen"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uropa.eu/youth/solidarity_de"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uropa.eu/youth/solidarity/pass_de" TargetMode="External"/><Relationship Id="rId2" Type="http://schemas.openxmlformats.org/officeDocument/2006/relationships/hyperlink" Target="https://europa.eu/youth/solidarity/pass" TargetMode="Externa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uropa.eu/youth/EU_de" TargetMode="External"/><Relationship Id="rId2" Type="http://schemas.openxmlformats.org/officeDocument/2006/relationships/hyperlink" Target="https://www.solidaritaetskorps.de/service/datenbanken/pass/" TargetMode="External"/><Relationship Id="rId1" Type="http://schemas.openxmlformats.org/officeDocument/2006/relationships/slideLayout" Target="../slideLayouts/slideLayout2.xml"/><Relationship Id="rId4" Type="http://schemas.openxmlformats.org/officeDocument/2006/relationships/hyperlink" Target="https://europa.eu/youth/solidarity/technical-support-public"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jugendfuereuropa.de/downloads/download-file/3719/5b7a79e063c84da5126f498c89eb24d1/Incl_Div_Strat_DE.pdf" TargetMode="External"/><Relationship Id="rId2" Type="http://schemas.openxmlformats.org/officeDocument/2006/relationships/hyperlink" Target="https://www.jugendfuereuropa.de/downloads/4-20-3951/Strategie%20zu%20Diversit%C3%A4t%20und%20Inklusion_end.pdf" TargetMode="External"/><Relationship Id="rId1" Type="http://schemas.openxmlformats.org/officeDocument/2006/relationships/slideLayout" Target="../slideLayouts/slideLayout64.xml"/><Relationship Id="rId4" Type="http://schemas.openxmlformats.org/officeDocument/2006/relationships/hyperlink" Target="http://www.jugendfuereuropa.de/themen/chancengleichheit-und-diversitaet"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3" Type="http://schemas.openxmlformats.org/officeDocument/2006/relationships/hyperlink" Target="mailto:schuessler@jfemail.de" TargetMode="External"/><Relationship Id="rId2" Type="http://schemas.openxmlformats.org/officeDocument/2006/relationships/hyperlink" Target="mailto:westenhoefer@jfemail.de" TargetMode="External"/><Relationship Id="rId1" Type="http://schemas.openxmlformats.org/officeDocument/2006/relationships/slideLayout" Target="../slideLayouts/slideLayout6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hyperlink" Target="http://www.solidaritaetskorps.de/" TargetMode="External"/><Relationship Id="rId2" Type="http://schemas.openxmlformats.org/officeDocument/2006/relationships/hyperlink" Target="mailto:solidaritaetskorps@jfemail.de" TargetMode="Externa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EE1E1-0FBE-42EF-A27B-CAA1209A39B4}"/>
              </a:ext>
            </a:extLst>
          </p:cNvPr>
          <p:cNvSpPr>
            <a:spLocks noGrp="1"/>
          </p:cNvSpPr>
          <p:nvPr>
            <p:ph type="title" idx="4294967295"/>
          </p:nvPr>
        </p:nvSpPr>
        <p:spPr>
          <a:xfrm>
            <a:off x="628650" y="-1325563"/>
            <a:ext cx="7886700" cy="1325563"/>
          </a:xfrm>
          <a:prstGeom prst="rect">
            <a:avLst/>
          </a:prstGeom>
        </p:spPr>
        <p:txBody>
          <a:bodyPr anchor="b"/>
          <a:lstStyle/>
          <a:p>
            <a:r>
              <a:rPr lang="de-DE" dirty="0"/>
              <a:t>FOLIENSATZ Europäisches Solidaritätskorps (Deckblatt) – Das Europäisches Solidaritätskorps ist da … Engagiere dich für Europa!</a:t>
            </a:r>
            <a:endParaRPr lang="nl-NL" dirty="0"/>
          </a:p>
        </p:txBody>
      </p:sp>
      <p:sp>
        <p:nvSpPr>
          <p:cNvPr id="4" name="Textfeld 1"/>
          <p:cNvSpPr txBox="1"/>
          <p:nvPr/>
        </p:nvSpPr>
        <p:spPr bwMode="auto">
          <a:xfrm>
            <a:off x="0" y="6519580"/>
            <a:ext cx="6732240" cy="342900"/>
          </a:xfrm>
          <a:prstGeom prst="rect">
            <a:avLst/>
          </a:prstGeom>
          <a:solidFill>
            <a:srgbClr val="154194"/>
          </a:solidFill>
          <a:ln w="76200">
            <a:noFill/>
            <a:miter lim="800000"/>
            <a:headEnd/>
            <a:tailEnd/>
          </a:ln>
          <a:effectLst>
            <a:outerShdw blurRad="50800" dist="38100" dir="2700000" algn="tl" rotWithShape="0">
              <a:srgbClr val="808080">
                <a:alpha val="39999"/>
              </a:srgbClr>
            </a:outerShdw>
          </a:effectLst>
        </p:spPr>
        <p:txBody>
          <a:bodyPr wrap="square" lIns="90000" tIns="93600" rIns="90000" bIns="93600" anchor="ctr">
            <a:spAutoFit/>
          </a:bodyPr>
          <a:lstStyle>
            <a:defPPr>
              <a:defRPr lang="de-DE"/>
            </a:defPPr>
            <a:lvl1pPr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Arial" pitchFamily="34" charset="0"/>
              </a:defRPr>
            </a:lvl1pPr>
            <a:lvl2pPr marL="4572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Arial" pitchFamily="34" charset="0"/>
              </a:defRPr>
            </a:lvl2pPr>
            <a:lvl3pPr marL="9144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Arial" pitchFamily="34" charset="0"/>
              </a:defRPr>
            </a:lvl3pPr>
            <a:lvl4pPr marL="1371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Arial" pitchFamily="34" charset="0"/>
              </a:defRPr>
            </a:lvl4pPr>
            <a:lvl5pPr marL="18288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kern="1200">
                <a:solidFill>
                  <a:schemeClr val="tx1"/>
                </a:solidFill>
                <a:latin typeface="Arial" pitchFamily="34" charset="0"/>
                <a:ea typeface="ＭＳ Ｐゴシック" pitchFamily="34" charset="-128"/>
                <a:cs typeface="Arial" pitchFamily="34" charset="0"/>
              </a:defRPr>
            </a:lvl9pPr>
          </a:lstStyle>
          <a:p>
            <a:pPr eaLnBrk="1" hangingPunct="1">
              <a:defRPr/>
            </a:pPr>
            <a:r>
              <a:rPr lang="de-DE" sz="1000" dirty="0">
                <a:solidFill>
                  <a:schemeClr val="bg1"/>
                </a:solidFill>
                <a:latin typeface="+mn-lt"/>
                <a:cs typeface="Calibri" charset="0"/>
              </a:rPr>
              <a:t>Es gilt das gesprochene Wort. Bitte prüfen Sie den aktuellen Informationsstand </a:t>
            </a:r>
            <a:r>
              <a:rPr lang="de-DE" sz="1000">
                <a:solidFill>
                  <a:schemeClr val="bg1"/>
                </a:solidFill>
                <a:latin typeface="+mn-lt"/>
                <a:cs typeface="Calibri" charset="0"/>
              </a:rPr>
              <a:t>auf </a:t>
            </a:r>
            <a:r>
              <a:rPr lang="de-DE" sz="1000" smtClean="0">
                <a:solidFill>
                  <a:schemeClr val="bg1"/>
                </a:solidFill>
                <a:latin typeface="+mn-lt"/>
                <a:cs typeface="Calibri" charset="0"/>
              </a:rPr>
              <a:t>www.solidaritaetskorps.de .</a:t>
            </a:r>
            <a:endParaRPr lang="de-DE" sz="1000" dirty="0">
              <a:solidFill>
                <a:schemeClr val="bg1"/>
              </a:solidFill>
              <a:latin typeface="+mn-lt"/>
              <a:cs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sz="quarter" idx="12"/>
          </p:nvPr>
        </p:nvSpPr>
        <p:spPr>
          <a:xfrm>
            <a:off x="251520" y="1340768"/>
            <a:ext cx="6696744" cy="4680520"/>
          </a:xfrm>
        </p:spPr>
        <p:txBody>
          <a:bodyPr/>
          <a:lstStyle/>
          <a:p>
            <a:r>
              <a:rPr lang="de-DE" sz="2600" dirty="0">
                <a:solidFill>
                  <a:schemeClr val="tx2"/>
                </a:solidFill>
                <a:latin typeface="+mn-lt"/>
              </a:rPr>
              <a:t>Abhängig vom Förderformat können Projekte </a:t>
            </a:r>
            <a:br>
              <a:rPr lang="de-DE" sz="2600" dirty="0">
                <a:solidFill>
                  <a:schemeClr val="tx2"/>
                </a:solidFill>
                <a:latin typeface="+mn-lt"/>
              </a:rPr>
            </a:br>
            <a:r>
              <a:rPr lang="de-DE" sz="2600" dirty="0">
                <a:solidFill>
                  <a:schemeClr val="tx2"/>
                </a:solidFill>
                <a:latin typeface="+mn-lt"/>
              </a:rPr>
              <a:t>in unterschiedlichen Ländern durchgeführt werden:</a:t>
            </a:r>
          </a:p>
          <a:p>
            <a:endParaRPr lang="de-DE" sz="800" b="1" dirty="0">
              <a:solidFill>
                <a:srgbClr val="666666"/>
              </a:solidFill>
            </a:endParaRPr>
          </a:p>
          <a:p>
            <a:r>
              <a:rPr lang="de-DE" b="1" dirty="0">
                <a:solidFill>
                  <a:srgbClr val="666666"/>
                </a:solidFill>
              </a:rPr>
              <a:t>Freiwilligenaktivitäten</a:t>
            </a:r>
          </a:p>
          <a:p>
            <a:pPr marL="342900" indent="-342900">
              <a:buFont typeface="Arial" panose="020B0604020202020204" pitchFamily="34" charset="0"/>
              <a:buChar char="•"/>
            </a:pPr>
            <a:r>
              <a:rPr lang="de-DE" dirty="0">
                <a:solidFill>
                  <a:srgbClr val="666666"/>
                </a:solidFill>
              </a:rPr>
              <a:t>Teilnehmende Länder</a:t>
            </a:r>
          </a:p>
          <a:p>
            <a:pPr marL="342900" indent="-342900">
              <a:buFont typeface="Arial" panose="020B0604020202020204" pitchFamily="34" charset="0"/>
              <a:buChar char="•"/>
            </a:pPr>
            <a:r>
              <a:rPr lang="de-DE" dirty="0">
                <a:solidFill>
                  <a:srgbClr val="666666"/>
                </a:solidFill>
              </a:rPr>
              <a:t>Partnerländer</a:t>
            </a:r>
          </a:p>
          <a:p>
            <a:pPr marL="342900" indent="-342900">
              <a:buFont typeface="Arial" panose="020B0604020202020204" pitchFamily="34" charset="0"/>
              <a:buChar char="•"/>
            </a:pPr>
            <a:r>
              <a:rPr lang="de-DE" dirty="0">
                <a:solidFill>
                  <a:srgbClr val="666666"/>
                </a:solidFill>
              </a:rPr>
              <a:t>Benachbarte Partnerländer </a:t>
            </a:r>
          </a:p>
          <a:p>
            <a:endParaRPr lang="de-DE" sz="800" dirty="0">
              <a:solidFill>
                <a:srgbClr val="666666"/>
              </a:solidFill>
            </a:endParaRPr>
          </a:p>
          <a:p>
            <a:r>
              <a:rPr lang="de-DE" b="1" dirty="0">
                <a:solidFill>
                  <a:srgbClr val="666666"/>
                </a:solidFill>
              </a:rPr>
              <a:t>Solidaritätsprojekte</a:t>
            </a:r>
          </a:p>
          <a:p>
            <a:pPr marL="342900" lvl="0" indent="-342900">
              <a:buClr>
                <a:srgbClr val="A81573"/>
              </a:buClr>
              <a:buFont typeface="Arial" panose="020B0604020202020204" pitchFamily="34" charset="0"/>
              <a:buChar char="•"/>
            </a:pPr>
            <a:r>
              <a:rPr lang="de-DE" dirty="0">
                <a:solidFill>
                  <a:srgbClr val="666666"/>
                </a:solidFill>
              </a:rPr>
              <a:t>Teilnehmende Länder</a:t>
            </a:r>
          </a:p>
          <a:p>
            <a:endParaRPr lang="de-DE" sz="800" b="1" dirty="0">
              <a:solidFill>
                <a:srgbClr val="666666"/>
              </a:solidFill>
            </a:endParaRPr>
          </a:p>
          <a:p>
            <a:r>
              <a:rPr lang="de-DE" b="1" dirty="0">
                <a:solidFill>
                  <a:srgbClr val="666666"/>
                </a:solidFill>
              </a:rPr>
              <a:t>Praktika und Arbeitsstellen</a:t>
            </a:r>
            <a:endParaRPr lang="de-DE" dirty="0">
              <a:solidFill>
                <a:srgbClr val="666666"/>
              </a:solidFill>
            </a:endParaRPr>
          </a:p>
          <a:p>
            <a:pPr marL="342900" indent="-342900">
              <a:buFont typeface="Arial" panose="020B0604020202020204" pitchFamily="34" charset="0"/>
              <a:buChar char="•"/>
            </a:pPr>
            <a:r>
              <a:rPr lang="de-DE" dirty="0">
                <a:solidFill>
                  <a:srgbClr val="666666"/>
                </a:solidFill>
              </a:rPr>
              <a:t>EU-Mitgliedstaaten</a:t>
            </a:r>
          </a:p>
          <a:p>
            <a:endParaRPr lang="de-DE" dirty="0"/>
          </a:p>
          <a:p>
            <a:endParaRPr lang="de-DE" dirty="0"/>
          </a:p>
        </p:txBody>
      </p:sp>
      <p:sp>
        <p:nvSpPr>
          <p:cNvPr id="6" name="Titel 1"/>
          <p:cNvSpPr txBox="1">
            <a:spLocks noGrp="1"/>
          </p:cNvSpPr>
          <p:nvPr>
            <p:ph type="title" idx="4294967295"/>
          </p:nvPr>
        </p:nvSpPr>
        <p:spPr>
          <a:xfrm>
            <a:off x="251520" y="620688"/>
            <a:ext cx="8640000" cy="79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fontAlgn="base" hangingPunct="1">
              <a:spcBef>
                <a:spcPct val="0"/>
              </a:spcBef>
              <a:spcAft>
                <a:spcPct val="0"/>
              </a:spcAft>
              <a:defRPr sz="3800" b="1" i="0" kern="1200">
                <a:solidFill>
                  <a:schemeClr val="tx2"/>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3800" b="1" i="0" u="none" strike="noStrike" kern="1200" cap="none" spc="0" normalizeH="0" baseline="0" noProof="0" dirty="0">
                <a:ln>
                  <a:noFill/>
                </a:ln>
                <a:solidFill>
                  <a:srgbClr val="A81573"/>
                </a:solidFill>
                <a:effectLst/>
                <a:uLnTx/>
                <a:uFillTx/>
                <a:latin typeface="+mj-lt"/>
                <a:ea typeface="ＭＳ Ｐゴシック" pitchFamily="-103" charset="-128"/>
                <a:cs typeface="ＭＳ Ｐゴシック" pitchFamily="-84" charset="-128"/>
              </a:rPr>
              <a:t>Beteiligte Länder und Regionen</a:t>
            </a:r>
            <a:endParaRPr kumimoji="0" lang="de-DE" sz="3800" b="1" i="0" u="none" strike="noStrike" kern="1200" cap="none" spc="0" normalizeH="0" baseline="0" noProof="0" dirty="0">
              <a:ln>
                <a:noFill/>
              </a:ln>
              <a:solidFill>
                <a:srgbClr val="A81573"/>
              </a:solidFill>
              <a:effectLst/>
              <a:uLnTx/>
              <a:uFillTx/>
              <a:latin typeface="+mj-lt"/>
              <a:ea typeface="ＭＳ Ｐゴシック" pitchFamily="-84" charset="-128"/>
              <a:cs typeface="ＭＳ Ｐゴシック" pitchFamily="-84" charset="-128"/>
            </a:endParaRPr>
          </a:p>
        </p:txBody>
      </p:sp>
    </p:spTree>
    <p:extLst>
      <p:ext uri="{BB962C8B-B14F-4D97-AF65-F5344CB8AC3E}">
        <p14:creationId xmlns:p14="http://schemas.microsoft.com/office/powerpoint/2010/main" val="3151492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25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ctrTitle"/>
          </p:nvPr>
        </p:nvSpPr>
        <p:spPr>
          <a:xfrm>
            <a:off x="251987" y="620776"/>
            <a:ext cx="7416357" cy="792000"/>
          </a:xfrm>
        </p:spPr>
        <p:txBody>
          <a:bodyPr/>
          <a:lstStyle/>
          <a:p>
            <a:r>
              <a:rPr lang="de-DE">
                <a:latin typeface="Calibri" charset="0"/>
                <a:ea typeface="ＭＳ Ｐゴシック" charset="0"/>
                <a:cs typeface="ＭＳ Ｐゴシック" charset="0"/>
              </a:rPr>
              <a:t>Ein Programm - drei Aktivitäten</a:t>
            </a:r>
            <a:endParaRPr lang="de-DE" dirty="0">
              <a:latin typeface="Calibri" charset="0"/>
              <a:ea typeface="ＭＳ Ｐゴシック" charset="0"/>
              <a:cs typeface="ＭＳ Ｐゴシック" charset="0"/>
            </a:endParaRPr>
          </a:p>
        </p:txBody>
      </p:sp>
      <p:sp>
        <p:nvSpPr>
          <p:cNvPr id="6" name="Inhaltsplatzhalter 5"/>
          <p:cNvSpPr>
            <a:spLocks noGrp="1"/>
          </p:cNvSpPr>
          <p:nvPr>
            <p:ph sz="quarter" idx="12"/>
          </p:nvPr>
        </p:nvSpPr>
        <p:spPr>
          <a:xfrm>
            <a:off x="5724128" y="1844824"/>
            <a:ext cx="3419872" cy="3744416"/>
          </a:xfrm>
        </p:spPr>
        <p:txBody>
          <a:bodyPr/>
          <a:lstStyle/>
          <a:p>
            <a:pPr>
              <a:spcAft>
                <a:spcPts val="600"/>
              </a:spcAft>
              <a:defRPr/>
            </a:pPr>
            <a:r>
              <a:rPr lang="de-DE" b="1" dirty="0"/>
              <a:t>Freiwilligenaktivitäten</a:t>
            </a:r>
          </a:p>
          <a:p>
            <a:pPr marL="714375" lvl="1" indent="-342900">
              <a:buFont typeface="Arial" panose="020B0604020202020204" pitchFamily="34" charset="0"/>
              <a:buChar char="•"/>
              <a:defRPr/>
            </a:pPr>
            <a:r>
              <a:rPr lang="de-DE" dirty="0"/>
              <a:t>Individuelle Freiwilligendienste</a:t>
            </a:r>
          </a:p>
          <a:p>
            <a:pPr marL="714375" lvl="1" indent="-342900">
              <a:buFont typeface="Arial" panose="020B0604020202020204" pitchFamily="34" charset="0"/>
              <a:buChar char="•"/>
              <a:defRPr/>
            </a:pPr>
            <a:r>
              <a:rPr lang="de-DE" dirty="0"/>
              <a:t>Freiwilligenteams</a:t>
            </a:r>
          </a:p>
          <a:p>
            <a:pPr marL="1085850" lvl="1" indent="-342900">
              <a:buFont typeface="Symbol" panose="05050102010706020507" pitchFamily="18" charset="2"/>
              <a:buChar char="-"/>
              <a:defRPr/>
            </a:pPr>
            <a:endParaRPr lang="de-DE" dirty="0"/>
          </a:p>
          <a:p>
            <a:pPr>
              <a:defRPr/>
            </a:pPr>
            <a:r>
              <a:rPr lang="de-DE" b="1" dirty="0"/>
              <a:t>Praktika und Arbeitsstellen</a:t>
            </a:r>
          </a:p>
          <a:p>
            <a:pPr marL="342900" indent="-342900">
              <a:buFont typeface="Symbol" panose="05050102010706020507" pitchFamily="18" charset="2"/>
              <a:buChar char="-"/>
              <a:defRPr/>
            </a:pPr>
            <a:endParaRPr lang="de-DE" dirty="0"/>
          </a:p>
          <a:p>
            <a:pPr>
              <a:defRPr/>
            </a:pPr>
            <a:r>
              <a:rPr lang="de-DE" b="1" dirty="0"/>
              <a:t>Solidaritätsprojekte</a:t>
            </a:r>
          </a:p>
          <a:p>
            <a:endParaRPr lang="de-DE" dirty="0"/>
          </a:p>
        </p:txBody>
      </p:sp>
    </p:spTree>
    <p:extLst>
      <p:ext uri="{BB962C8B-B14F-4D97-AF65-F5344CB8AC3E}">
        <p14:creationId xmlns:p14="http://schemas.microsoft.com/office/powerpoint/2010/main" val="3337293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2480" y="620776"/>
            <a:ext cx="8640000" cy="792000"/>
          </a:xfrm>
        </p:spPr>
        <p:txBody>
          <a:bodyPr/>
          <a:lstStyle/>
          <a:p>
            <a:r>
              <a:rPr lang="de-DE" dirty="0"/>
              <a:t>Individueller Freiwilligendienst</a:t>
            </a:r>
          </a:p>
        </p:txBody>
      </p:sp>
      <p:sp>
        <p:nvSpPr>
          <p:cNvPr id="5" name="Textplatzhalter 4"/>
          <p:cNvSpPr>
            <a:spLocks noGrp="1"/>
          </p:cNvSpPr>
          <p:nvPr>
            <p:ph type="body" sz="quarter" idx="10"/>
          </p:nvPr>
        </p:nvSpPr>
        <p:spPr>
          <a:xfrm>
            <a:off x="251717" y="1343270"/>
            <a:ext cx="8640763" cy="861594"/>
          </a:xfrm>
        </p:spPr>
        <p:txBody>
          <a:bodyPr/>
          <a:lstStyle/>
          <a:p>
            <a:r>
              <a:rPr lang="de-DE" dirty="0"/>
              <a:t>Rahmenbedingungen</a:t>
            </a:r>
          </a:p>
        </p:txBody>
      </p:sp>
      <p:sp>
        <p:nvSpPr>
          <p:cNvPr id="6" name="Inhaltsplatzhalter 5"/>
          <p:cNvSpPr>
            <a:spLocks noGrp="1"/>
          </p:cNvSpPr>
          <p:nvPr>
            <p:ph sz="quarter" idx="11"/>
          </p:nvPr>
        </p:nvSpPr>
        <p:spPr>
          <a:xfrm>
            <a:off x="251520" y="1884608"/>
            <a:ext cx="8892480" cy="3632624"/>
          </a:xfrm>
        </p:spPr>
        <p:txBody>
          <a:bodyPr/>
          <a:lstStyle/>
          <a:p>
            <a:pPr marL="342900" lvl="1" indent="-342900">
              <a:buFont typeface="Arial" panose="020B0604020202020204" pitchFamily="34" charset="0"/>
              <a:buChar char="•"/>
            </a:pPr>
            <a:r>
              <a:rPr lang="de-DE" dirty="0"/>
              <a:t>Basierend auf dem Europäischen Freiwilligendienst (1996-2017)</a:t>
            </a:r>
          </a:p>
          <a:p>
            <a:pPr marL="342900" lvl="1" indent="-342900">
              <a:buFont typeface="Arial" panose="020B0604020202020204" pitchFamily="34" charset="0"/>
              <a:buChar char="•"/>
            </a:pPr>
            <a:r>
              <a:rPr lang="de-DE" dirty="0"/>
              <a:t>Freiwilligendienst = Lerndienst</a:t>
            </a:r>
          </a:p>
          <a:p>
            <a:pPr marL="342900" lvl="1" indent="-342900">
              <a:buFont typeface="Arial" panose="020B0604020202020204" pitchFamily="34" charset="0"/>
              <a:buChar char="•"/>
            </a:pPr>
            <a:r>
              <a:rPr lang="de-DE" dirty="0"/>
              <a:t>Dauer: 2-12 Monate (in Ausnahmen ab 2 Wochen)</a:t>
            </a:r>
          </a:p>
          <a:p>
            <a:pPr marL="342900" lvl="1" indent="-342900">
              <a:buFont typeface="Arial" panose="020B0604020202020204" pitchFamily="34" charset="0"/>
              <a:buChar char="•"/>
            </a:pPr>
            <a:r>
              <a:rPr lang="de-DE" dirty="0"/>
              <a:t>Alter der Teilnehmenden: 18-30 Jahre</a:t>
            </a:r>
          </a:p>
          <a:p>
            <a:pPr marL="342900" lvl="1" indent="-342900">
              <a:buFont typeface="Arial" panose="020B0604020202020204" pitchFamily="34" charset="0"/>
              <a:buChar char="•"/>
            </a:pPr>
            <a:r>
              <a:rPr lang="de-DE" dirty="0"/>
              <a:t>Registrierung im ESK-Portal</a:t>
            </a:r>
          </a:p>
          <a:p>
            <a:pPr marL="342900" lvl="1" indent="-342900">
              <a:buFont typeface="Arial" panose="020B0604020202020204" pitchFamily="34" charset="0"/>
              <a:buChar char="•"/>
            </a:pPr>
            <a:r>
              <a:rPr lang="de-DE" dirty="0"/>
              <a:t>Wohnsitz in einem der am ESK beteiligten Länder</a:t>
            </a:r>
          </a:p>
          <a:p>
            <a:pPr marL="342900" lvl="1" indent="-342900">
              <a:buFont typeface="Arial" panose="020B0604020202020204" pitchFamily="34" charset="0"/>
              <a:buChar char="•"/>
            </a:pPr>
            <a:r>
              <a:rPr lang="de-DE" dirty="0"/>
              <a:t>Offen für alle, Priorität auf junge Menschen mit geringeren Chancen</a:t>
            </a:r>
          </a:p>
          <a:p>
            <a:pPr marL="342900" lvl="1" indent="-342900">
              <a:buFont typeface="Arial" panose="020B0604020202020204" pitchFamily="34" charset="0"/>
              <a:buChar char="•"/>
            </a:pPr>
            <a:r>
              <a:rPr lang="de-DE" dirty="0"/>
              <a:t>Sprachkenntnisse und Schulabschlüsse sind keine Voraussetzung</a:t>
            </a:r>
          </a:p>
          <a:p>
            <a:pPr marL="342900" lvl="1" indent="-342900">
              <a:buFont typeface="Arial" panose="020B0604020202020204" pitchFamily="34" charset="0"/>
              <a:buChar char="•"/>
            </a:pPr>
            <a:r>
              <a:rPr lang="de-DE" dirty="0"/>
              <a:t>Alle beteiligten Organisationen benötigen ein Qualitätssiegel</a:t>
            </a:r>
          </a:p>
          <a:p>
            <a:pPr marL="1085850" lvl="1" indent="-342900">
              <a:buFont typeface="Symbol" panose="05050102010706020507" pitchFamily="18" charset="2"/>
              <a:buChar char="-"/>
            </a:pPr>
            <a:endParaRPr lang="de-DE" dirty="0">
              <a:solidFill>
                <a:prstClr val="black">
                  <a:lumMod val="65000"/>
                  <a:lumOff val="35000"/>
                </a:prstClr>
              </a:solidFill>
            </a:endParaRPr>
          </a:p>
          <a:p>
            <a:endParaRPr lang="de-DE" dirty="0"/>
          </a:p>
        </p:txBody>
      </p:sp>
    </p:spTree>
    <p:extLst>
      <p:ext uri="{BB962C8B-B14F-4D97-AF65-F5344CB8AC3E}">
        <p14:creationId xmlns:p14="http://schemas.microsoft.com/office/powerpoint/2010/main" val="3223901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2480" y="620776"/>
            <a:ext cx="8640000" cy="792000"/>
          </a:xfrm>
        </p:spPr>
        <p:txBody>
          <a:bodyPr/>
          <a:lstStyle/>
          <a:p>
            <a:r>
              <a:rPr lang="de-DE" dirty="0"/>
              <a:t>Individueller Freiwilligendienst</a:t>
            </a:r>
          </a:p>
        </p:txBody>
      </p:sp>
      <p:sp>
        <p:nvSpPr>
          <p:cNvPr id="5" name="Textplatzhalter 4"/>
          <p:cNvSpPr>
            <a:spLocks noGrp="1"/>
          </p:cNvSpPr>
          <p:nvPr>
            <p:ph type="body" sz="quarter" idx="10"/>
          </p:nvPr>
        </p:nvSpPr>
        <p:spPr>
          <a:xfrm>
            <a:off x="251717" y="1340768"/>
            <a:ext cx="8640763" cy="861594"/>
          </a:xfrm>
        </p:spPr>
        <p:txBody>
          <a:bodyPr/>
          <a:lstStyle/>
          <a:p>
            <a:r>
              <a:rPr lang="de-DE" dirty="0"/>
              <a:t>Budget für Freiwilligendienste in Deutschland</a:t>
            </a:r>
          </a:p>
        </p:txBody>
      </p:sp>
      <p:sp>
        <p:nvSpPr>
          <p:cNvPr id="6" name="Inhaltsplatzhalter 5"/>
          <p:cNvSpPr>
            <a:spLocks noGrp="1"/>
          </p:cNvSpPr>
          <p:nvPr>
            <p:ph sz="quarter" idx="11"/>
          </p:nvPr>
        </p:nvSpPr>
        <p:spPr>
          <a:xfrm>
            <a:off x="0" y="1916832"/>
            <a:ext cx="9144000" cy="3818926"/>
          </a:xfrm>
        </p:spPr>
        <p:txBody>
          <a:bodyPr/>
          <a:lstStyle/>
          <a:p>
            <a:pPr marL="534988" indent="-342900">
              <a:buFont typeface="Arial" panose="020B0604020202020204" pitchFamily="34" charset="0"/>
              <a:buChar char="•"/>
            </a:pPr>
            <a:r>
              <a:rPr lang="de-DE" dirty="0"/>
              <a:t>Reisekosten (nach Entfernungspauschale): 20 - 1.500 €</a:t>
            </a:r>
          </a:p>
          <a:p>
            <a:pPr marL="534988" indent="-342900">
              <a:buFont typeface="Arial" panose="020B0604020202020204" pitchFamily="34" charset="0"/>
              <a:buChar char="•"/>
            </a:pPr>
            <a:r>
              <a:rPr lang="de-DE" dirty="0"/>
              <a:t>Organisatorische Unterstützung</a:t>
            </a:r>
          </a:p>
          <a:p>
            <a:pPr marL="534988" lvl="1" indent="-342900">
              <a:buFont typeface="Arial" panose="020B0604020202020204" pitchFamily="34" charset="0"/>
              <a:buChar char="•"/>
            </a:pPr>
            <a:r>
              <a:rPr lang="de-DE" dirty="0"/>
              <a:t>Projektmanagement: 225 €/FW, max. 4.500 €/Projekt </a:t>
            </a:r>
          </a:p>
          <a:p>
            <a:pPr marL="534988" lvl="1" indent="-342900">
              <a:buFont typeface="Arial" panose="020B0604020202020204" pitchFamily="34" charset="0"/>
              <a:buChar char="•"/>
            </a:pPr>
            <a:r>
              <a:rPr lang="de-DE" dirty="0"/>
              <a:t>Aktivitätskosten: 24 €/Tag  (720 € /Monat) </a:t>
            </a:r>
          </a:p>
          <a:p>
            <a:pPr marL="534988" indent="-342900">
              <a:buFont typeface="Arial" panose="020B0604020202020204" pitchFamily="34" charset="0"/>
              <a:buChar char="•"/>
            </a:pPr>
            <a:r>
              <a:rPr lang="de-DE" i="1" dirty="0"/>
              <a:t>Inclusion support</a:t>
            </a:r>
            <a:r>
              <a:rPr lang="de-DE" dirty="0"/>
              <a:t> und </a:t>
            </a:r>
            <a:r>
              <a:rPr lang="de-DE" i="1" dirty="0"/>
              <a:t>Mentoring</a:t>
            </a:r>
            <a:r>
              <a:rPr lang="de-DE" dirty="0"/>
              <a:t>: 8 €/Tag, 240 €/Monat</a:t>
            </a:r>
          </a:p>
          <a:p>
            <a:pPr marL="534988" indent="-342900">
              <a:buFont typeface="Arial" panose="020B0604020202020204" pitchFamily="34" charset="0"/>
              <a:buChar char="•"/>
            </a:pPr>
            <a:r>
              <a:rPr lang="de-DE" dirty="0"/>
              <a:t>Taschengeld: 5 €/Tag, 150 €/Monat</a:t>
            </a:r>
          </a:p>
          <a:p>
            <a:pPr marL="534988" indent="-342900">
              <a:buFont typeface="Arial" panose="020B0604020202020204" pitchFamily="34" charset="0"/>
              <a:buChar char="•"/>
            </a:pPr>
            <a:r>
              <a:rPr lang="de-DE" i="1" dirty="0"/>
              <a:t>Linguistic support</a:t>
            </a:r>
            <a:r>
              <a:rPr lang="de-DE" dirty="0"/>
              <a:t>: 150 € </a:t>
            </a:r>
            <a:br>
              <a:rPr lang="de-DE" dirty="0"/>
            </a:br>
            <a:r>
              <a:rPr lang="de-DE" dirty="0"/>
              <a:t>(falls </a:t>
            </a:r>
            <a:r>
              <a:rPr lang="de-DE" i="1" dirty="0"/>
              <a:t>Online Linguistic Support - OLS </a:t>
            </a:r>
            <a:r>
              <a:rPr lang="de-DE" dirty="0"/>
              <a:t>nicht zur Verfügung steht)</a:t>
            </a:r>
          </a:p>
          <a:p>
            <a:pPr marL="534988" indent="-342900">
              <a:buFont typeface="Arial" panose="020B0604020202020204" pitchFamily="34" charset="0"/>
              <a:buChar char="•"/>
            </a:pPr>
            <a:r>
              <a:rPr lang="de-DE" dirty="0"/>
              <a:t>Außergewöhnliche Kosten</a:t>
            </a:r>
          </a:p>
          <a:p>
            <a:pPr marL="534988" indent="-342900">
              <a:buFont typeface="Arial" panose="020B0604020202020204" pitchFamily="34" charset="0"/>
              <a:buChar char="•"/>
            </a:pPr>
            <a:r>
              <a:rPr lang="de-DE" dirty="0"/>
              <a:t>Ergänzende Aktivitäten </a:t>
            </a:r>
            <a:br>
              <a:rPr lang="de-DE" dirty="0"/>
            </a:br>
            <a:r>
              <a:rPr lang="de-DE" dirty="0"/>
              <a:t>(80 % Förderung, max. 10% des Budgets)</a:t>
            </a:r>
          </a:p>
          <a:p>
            <a:pPr marL="534988" indent="-342900"/>
            <a:endParaRPr lang="de-DE" dirty="0">
              <a:solidFill>
                <a:schemeClr val="tx1">
                  <a:lumMod val="65000"/>
                  <a:lumOff val="35000"/>
                </a:schemeClr>
              </a:solidFill>
            </a:endParaRPr>
          </a:p>
        </p:txBody>
      </p:sp>
    </p:spTree>
    <p:extLst>
      <p:ext uri="{BB962C8B-B14F-4D97-AF65-F5344CB8AC3E}">
        <p14:creationId xmlns:p14="http://schemas.microsoft.com/office/powerpoint/2010/main" val="4129492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1718" y="620688"/>
            <a:ext cx="6768554" cy="792000"/>
          </a:xfrm>
        </p:spPr>
        <p:txBody>
          <a:bodyPr/>
          <a:lstStyle/>
          <a:p>
            <a:r>
              <a:rPr lang="de-DE" dirty="0"/>
              <a:t>Individueller Freiwilligendienst</a:t>
            </a:r>
          </a:p>
        </p:txBody>
      </p:sp>
      <p:sp>
        <p:nvSpPr>
          <p:cNvPr id="6" name="Inhaltsplatzhalter 5"/>
          <p:cNvSpPr>
            <a:spLocks noGrp="1"/>
          </p:cNvSpPr>
          <p:nvPr>
            <p:ph sz="quarter" idx="12"/>
          </p:nvPr>
        </p:nvSpPr>
        <p:spPr>
          <a:xfrm>
            <a:off x="251520" y="1888029"/>
            <a:ext cx="6696744" cy="4277275"/>
          </a:xfrm>
        </p:spPr>
        <p:txBody>
          <a:bodyPr/>
          <a:lstStyle/>
          <a:p>
            <a:pPr marL="342900" indent="-342900">
              <a:buFont typeface="Arial" panose="020B0604020202020204" pitchFamily="34" charset="0"/>
              <a:buChar char="•"/>
            </a:pPr>
            <a:r>
              <a:rPr lang="de-DE" dirty="0">
                <a:solidFill>
                  <a:srgbClr val="666666"/>
                </a:solidFill>
              </a:rPr>
              <a:t>Freiwilligenarbeit in Flüchtlingsunterkünften</a:t>
            </a:r>
          </a:p>
          <a:p>
            <a:pPr marL="342900" indent="-342900">
              <a:buFont typeface="Arial" panose="020B0604020202020204" pitchFamily="34" charset="0"/>
              <a:buChar char="•"/>
            </a:pPr>
            <a:r>
              <a:rPr lang="de-DE" dirty="0">
                <a:solidFill>
                  <a:srgbClr val="666666"/>
                </a:solidFill>
              </a:rPr>
              <a:t>Umweltaktionen in einem Nationalpark</a:t>
            </a:r>
          </a:p>
          <a:p>
            <a:pPr marL="342900" indent="-342900">
              <a:buFont typeface="Arial" panose="020B0604020202020204" pitchFamily="34" charset="0"/>
              <a:buChar char="•"/>
            </a:pPr>
            <a:r>
              <a:rPr lang="de-DE" dirty="0">
                <a:solidFill>
                  <a:srgbClr val="666666"/>
                </a:solidFill>
              </a:rPr>
              <a:t>Unterstützung der Arbeit in einem jüdischen Kindergarten</a:t>
            </a:r>
          </a:p>
          <a:p>
            <a:pPr marL="342900" indent="-342900">
              <a:buFont typeface="Arial" panose="020B0604020202020204" pitchFamily="34" charset="0"/>
              <a:buChar char="•"/>
            </a:pPr>
            <a:r>
              <a:rPr lang="de-DE" dirty="0">
                <a:solidFill>
                  <a:srgbClr val="666666"/>
                </a:solidFill>
              </a:rPr>
              <a:t>Nachmittagsbetreuung an Offenen Ganztagsschulen</a:t>
            </a:r>
          </a:p>
          <a:p>
            <a:pPr marL="342900" indent="-342900">
              <a:buFont typeface="Arial" panose="020B0604020202020204" pitchFamily="34" charset="0"/>
              <a:buChar char="•"/>
            </a:pPr>
            <a:r>
              <a:rPr lang="de-DE" dirty="0">
                <a:solidFill>
                  <a:srgbClr val="666666"/>
                </a:solidFill>
              </a:rPr>
              <a:t>Freizeitgestaltung im Mehrgenerationenhaus</a:t>
            </a:r>
          </a:p>
          <a:p>
            <a:pPr marL="342900" indent="-342900">
              <a:buFont typeface="Arial" panose="020B0604020202020204" pitchFamily="34" charset="0"/>
              <a:buChar char="•"/>
            </a:pPr>
            <a:r>
              <a:rPr lang="de-DE" dirty="0">
                <a:solidFill>
                  <a:srgbClr val="666666"/>
                </a:solidFill>
              </a:rPr>
              <a:t>Sportaktionen mit Kindern (mit und </a:t>
            </a:r>
            <a:r>
              <a:rPr lang="de-DE">
                <a:solidFill>
                  <a:srgbClr val="666666"/>
                </a:solidFill>
              </a:rPr>
              <a:t>ohne </a:t>
            </a:r>
            <a:r>
              <a:rPr lang="de-DE" smtClean="0">
                <a:solidFill>
                  <a:srgbClr val="666666"/>
                </a:solidFill>
              </a:rPr>
              <a:t>Beinträchtigung)</a:t>
            </a:r>
            <a:endParaRPr lang="de-DE" dirty="0">
              <a:solidFill>
                <a:srgbClr val="666666"/>
              </a:solidFill>
            </a:endParaRPr>
          </a:p>
          <a:p>
            <a:pPr marL="342900" indent="-342900">
              <a:buFont typeface="Arial" panose="020B0604020202020204" pitchFamily="34" charset="0"/>
              <a:buChar char="•"/>
            </a:pPr>
            <a:r>
              <a:rPr lang="de-DE" dirty="0">
                <a:solidFill>
                  <a:srgbClr val="666666"/>
                </a:solidFill>
              </a:rPr>
              <a:t>Unterstützung eines Kunstprojektes, das sich für Gleichbehandlung der Geschlechter stark macht</a:t>
            </a:r>
          </a:p>
          <a:p>
            <a:endParaRPr lang="de-DE" dirty="0"/>
          </a:p>
          <a:p>
            <a:endParaRPr lang="de-DE" dirty="0"/>
          </a:p>
          <a:p>
            <a:endParaRPr lang="de-DE" dirty="0"/>
          </a:p>
          <a:p>
            <a:endParaRPr lang="de-DE" dirty="0"/>
          </a:p>
        </p:txBody>
      </p:sp>
      <p:sp>
        <p:nvSpPr>
          <p:cNvPr id="9" name="Titel 3"/>
          <p:cNvSpPr txBox="1">
            <a:spLocks/>
          </p:cNvSpPr>
          <p:nvPr/>
        </p:nvSpPr>
        <p:spPr>
          <a:xfrm>
            <a:off x="251718" y="1340768"/>
            <a:ext cx="6768554" cy="792000"/>
          </a:xfrm>
          <a:prstGeom prst="rect">
            <a:avLst/>
          </a:prstGeom>
        </p:spPr>
        <p:txBody>
          <a:bodyPr/>
          <a:lstStyle>
            <a:lvl1pPr algn="l" defTabSz="457200" rtl="0" eaLnBrk="1" fontAlgn="base" hangingPunct="1">
              <a:spcBef>
                <a:spcPct val="0"/>
              </a:spcBef>
              <a:spcAft>
                <a:spcPct val="0"/>
              </a:spcAft>
              <a:defRPr sz="3800" b="1" i="0" kern="1200">
                <a:solidFill>
                  <a:schemeClr val="tx2"/>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r>
              <a:rPr lang="de-DE" sz="2600" b="0" dirty="0"/>
              <a:t>Projektbeispiele</a:t>
            </a:r>
          </a:p>
        </p:txBody>
      </p:sp>
    </p:spTree>
    <p:extLst>
      <p:ext uri="{BB962C8B-B14F-4D97-AF65-F5344CB8AC3E}">
        <p14:creationId xmlns:p14="http://schemas.microsoft.com/office/powerpoint/2010/main" val="3999014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2480" y="620688"/>
            <a:ext cx="8640000" cy="792000"/>
          </a:xfrm>
        </p:spPr>
        <p:txBody>
          <a:bodyPr/>
          <a:lstStyle/>
          <a:p>
            <a:r>
              <a:rPr lang="de-DE"/>
              <a:t>Freiwilligenteams</a:t>
            </a:r>
            <a:endParaRPr lang="de-DE" dirty="0"/>
          </a:p>
        </p:txBody>
      </p:sp>
    </p:spTree>
    <p:extLst>
      <p:ext uri="{BB962C8B-B14F-4D97-AF65-F5344CB8AC3E}">
        <p14:creationId xmlns:p14="http://schemas.microsoft.com/office/powerpoint/2010/main" val="2039517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2480" y="620688"/>
            <a:ext cx="8640000" cy="792000"/>
          </a:xfrm>
        </p:spPr>
        <p:txBody>
          <a:bodyPr/>
          <a:lstStyle/>
          <a:p>
            <a:r>
              <a:rPr lang="de-DE"/>
              <a:t>Freiwilligenteams	</a:t>
            </a:r>
            <a:endParaRPr lang="de-DE" dirty="0"/>
          </a:p>
        </p:txBody>
      </p:sp>
      <p:sp>
        <p:nvSpPr>
          <p:cNvPr id="5" name="Textplatzhalter 4"/>
          <p:cNvSpPr>
            <a:spLocks noGrp="1"/>
          </p:cNvSpPr>
          <p:nvPr>
            <p:ph type="body" sz="quarter" idx="10"/>
          </p:nvPr>
        </p:nvSpPr>
        <p:spPr>
          <a:xfrm>
            <a:off x="251520" y="1340768"/>
            <a:ext cx="8640763" cy="861594"/>
          </a:xfrm>
        </p:spPr>
        <p:txBody>
          <a:bodyPr/>
          <a:lstStyle/>
          <a:p>
            <a:r>
              <a:rPr lang="de-DE" dirty="0"/>
              <a:t>Rahmenbedingungen</a:t>
            </a:r>
          </a:p>
        </p:txBody>
      </p:sp>
      <p:sp>
        <p:nvSpPr>
          <p:cNvPr id="6" name="Inhaltsplatzhalter 5"/>
          <p:cNvSpPr>
            <a:spLocks noGrp="1"/>
          </p:cNvSpPr>
          <p:nvPr>
            <p:ph sz="quarter" idx="11"/>
          </p:nvPr>
        </p:nvSpPr>
        <p:spPr>
          <a:xfrm>
            <a:off x="251520" y="1924392"/>
            <a:ext cx="7632651" cy="4312920"/>
          </a:xfrm>
        </p:spPr>
        <p:txBody>
          <a:bodyPr/>
          <a:lstStyle/>
          <a:p>
            <a:pPr marL="342000" lvl="2" indent="-342000">
              <a:buSzPct val="100000"/>
              <a:buFont typeface="Arial" panose="020B0604020202020204" pitchFamily="34" charset="0"/>
              <a:buChar char="•"/>
            </a:pPr>
            <a:r>
              <a:rPr lang="de-DE" dirty="0">
                <a:cs typeface="ＭＳ Ｐゴシック" pitchFamily="-84" charset="-128"/>
              </a:rPr>
              <a:t>Dauer: 2 Wochen - 2 Monate </a:t>
            </a:r>
          </a:p>
          <a:p>
            <a:pPr marL="342000" lvl="2" indent="-342000">
              <a:buSzPct val="100000"/>
              <a:buFont typeface="Arial" panose="020B0604020202020204" pitchFamily="34" charset="0"/>
              <a:buChar char="•"/>
            </a:pPr>
            <a:r>
              <a:rPr lang="de-DE" dirty="0">
                <a:cs typeface="ＭＳ Ｐゴシック" pitchFamily="-84" charset="-128"/>
              </a:rPr>
              <a:t>10 - 40 Freiwillige aus verschiedenen Ländern</a:t>
            </a:r>
          </a:p>
          <a:p>
            <a:pPr marL="342000" lvl="2" indent="-342000">
              <a:buSzPct val="100000"/>
              <a:buFont typeface="Arial" panose="020B0604020202020204" pitchFamily="34" charset="0"/>
              <a:buChar char="•"/>
            </a:pPr>
            <a:r>
              <a:rPr lang="de-DE" dirty="0">
                <a:cs typeface="ＭＳ Ｐゴシック" pitchFamily="-84" charset="-128"/>
              </a:rPr>
              <a:t>Alter der Freiwilligen: 18-30 Jahre</a:t>
            </a:r>
          </a:p>
          <a:p>
            <a:pPr marL="342000" lvl="2" indent="-342000">
              <a:buSzPct val="100000"/>
              <a:buFont typeface="Arial" panose="020B0604020202020204" pitchFamily="34" charset="0"/>
              <a:buChar char="•"/>
            </a:pPr>
            <a:r>
              <a:rPr lang="de-DE" dirty="0">
                <a:cs typeface="ＭＳ Ｐゴシック" pitchFamily="-84" charset="-128"/>
              </a:rPr>
              <a:t>Registrierung im ESK-Portal</a:t>
            </a:r>
          </a:p>
          <a:p>
            <a:pPr marL="342000" lvl="2" indent="-342000">
              <a:buSzPct val="100000"/>
              <a:buFont typeface="Arial" panose="020B0604020202020204" pitchFamily="34" charset="0"/>
              <a:buChar char="•"/>
            </a:pPr>
            <a:r>
              <a:rPr lang="de-DE" dirty="0">
                <a:cs typeface="ＭＳ Ｐゴシック" pitchFamily="-84" charset="-128"/>
              </a:rPr>
              <a:t>Rechtmäßiger Wohnsitz in einem der ESK-Teilnehmerländer</a:t>
            </a:r>
          </a:p>
          <a:p>
            <a:pPr marL="342000" lvl="2" indent="-342000">
              <a:buSzPct val="100000"/>
              <a:buFont typeface="Arial" panose="020B0604020202020204" pitchFamily="34" charset="0"/>
              <a:buChar char="•"/>
            </a:pPr>
            <a:r>
              <a:rPr lang="de-DE" dirty="0">
                <a:cs typeface="ＭＳ Ｐゴシック" pitchFamily="-84" charset="-128"/>
              </a:rPr>
              <a:t>Insbesondere für junge Menschen mit geringeren Chancen</a:t>
            </a:r>
          </a:p>
          <a:p>
            <a:pPr marL="342000" lvl="2" indent="-342000">
              <a:buSzPct val="100000"/>
              <a:buFont typeface="Arial" panose="020B0604020202020204" pitchFamily="34" charset="0"/>
              <a:buChar char="•"/>
            </a:pPr>
            <a:r>
              <a:rPr lang="de-DE" dirty="0">
                <a:cs typeface="ＭＳ Ｐゴシック" pitchFamily="-84" charset="-128"/>
              </a:rPr>
              <a:t>Die Aufnahmeorganisation benötigt ein Qualitätssiegel</a:t>
            </a:r>
          </a:p>
          <a:p>
            <a:pPr marL="342000" lvl="2" indent="-342000">
              <a:buSzPct val="100000"/>
              <a:buFont typeface="Arial" panose="020B0604020202020204" pitchFamily="34" charset="0"/>
              <a:buChar char="•"/>
            </a:pPr>
            <a:r>
              <a:rPr lang="de-DE" dirty="0">
                <a:cs typeface="ＭＳ Ｐゴシック" pitchFamily="-84" charset="-128"/>
              </a:rPr>
              <a:t>Einsatz in einer gemeinnützigen Organisation</a:t>
            </a:r>
          </a:p>
          <a:p>
            <a:pPr marL="342000" lvl="3" indent="-342000">
              <a:buFont typeface="Symbol" panose="05050102010706020507" pitchFamily="18" charset="2"/>
              <a:buChar char="-"/>
            </a:pPr>
            <a:endParaRPr lang="de-DE" dirty="0">
              <a:solidFill>
                <a:prstClr val="black">
                  <a:lumMod val="65000"/>
                  <a:lumOff val="35000"/>
                </a:prstClr>
              </a:solidFill>
            </a:endParaRPr>
          </a:p>
          <a:p>
            <a:pPr marL="342000" lvl="3" indent="-342000">
              <a:buFont typeface="Symbol" panose="05050102010706020507" pitchFamily="18" charset="2"/>
              <a:buChar char="-"/>
            </a:pPr>
            <a:endParaRPr lang="de-DE" dirty="0">
              <a:solidFill>
                <a:prstClr val="black">
                  <a:lumMod val="65000"/>
                  <a:lumOff val="35000"/>
                </a:prstClr>
              </a:solidFill>
            </a:endParaRPr>
          </a:p>
          <a:p>
            <a:pPr marL="342000" indent="-342000"/>
            <a:endParaRPr lang="de-DE" dirty="0"/>
          </a:p>
          <a:p>
            <a:pPr marL="342000" lvl="3" indent="-342000">
              <a:buFont typeface="Symbol" panose="05050102010706020507" pitchFamily="18" charset="2"/>
              <a:buChar char="-"/>
            </a:pPr>
            <a:endParaRPr lang="de-DE" dirty="0">
              <a:solidFill>
                <a:prstClr val="black">
                  <a:lumMod val="65000"/>
                  <a:lumOff val="35000"/>
                </a:prstClr>
              </a:solidFill>
            </a:endParaRPr>
          </a:p>
          <a:p>
            <a:pPr marL="342000" indent="-342000"/>
            <a:endParaRPr lang="de-DE" dirty="0"/>
          </a:p>
        </p:txBody>
      </p:sp>
    </p:spTree>
    <p:extLst>
      <p:ext uri="{BB962C8B-B14F-4D97-AF65-F5344CB8AC3E}">
        <p14:creationId xmlns:p14="http://schemas.microsoft.com/office/powerpoint/2010/main" val="1499719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1718" y="620776"/>
            <a:ext cx="5616426" cy="792000"/>
          </a:xfrm>
        </p:spPr>
        <p:txBody>
          <a:bodyPr/>
          <a:lstStyle/>
          <a:p>
            <a:r>
              <a:rPr lang="de-DE"/>
              <a:t>Freiwilligenteams	</a:t>
            </a:r>
            <a:endParaRPr lang="de-DE" dirty="0"/>
          </a:p>
        </p:txBody>
      </p:sp>
      <p:sp>
        <p:nvSpPr>
          <p:cNvPr id="6" name="Inhaltsplatzhalter 5"/>
          <p:cNvSpPr>
            <a:spLocks noGrp="1"/>
          </p:cNvSpPr>
          <p:nvPr>
            <p:ph sz="quarter" idx="12"/>
          </p:nvPr>
        </p:nvSpPr>
        <p:spPr>
          <a:xfrm>
            <a:off x="251520" y="1866427"/>
            <a:ext cx="6696744" cy="3722813"/>
          </a:xfrm>
        </p:spPr>
        <p:txBody>
          <a:bodyPr/>
          <a:lstStyle/>
          <a:p>
            <a:pPr marL="342900" indent="-342900">
              <a:buFont typeface="Arial" panose="020B0604020202020204" pitchFamily="34" charset="0"/>
              <a:buChar char="•"/>
            </a:pPr>
            <a:r>
              <a:rPr lang="de-DE" dirty="0">
                <a:solidFill>
                  <a:srgbClr val="666666"/>
                </a:solidFill>
              </a:rPr>
              <a:t>Reisekosten (nach Entfernungspauschale): 20 - 1.500 €</a:t>
            </a:r>
          </a:p>
          <a:p>
            <a:pPr marL="342900" indent="-342900">
              <a:buFont typeface="Arial" panose="020B0604020202020204" pitchFamily="34" charset="0"/>
              <a:buChar char="•"/>
            </a:pPr>
            <a:r>
              <a:rPr lang="de-DE" dirty="0">
                <a:solidFill>
                  <a:srgbClr val="666666"/>
                </a:solidFill>
              </a:rPr>
              <a:t>Organisatorische Unterstützung</a:t>
            </a:r>
          </a:p>
          <a:p>
            <a:pPr marL="742950" lvl="2" indent="-342900">
              <a:buFont typeface="Arial" panose="020B0604020202020204" pitchFamily="34" charset="0"/>
              <a:buChar char="•"/>
            </a:pPr>
            <a:r>
              <a:rPr lang="de-DE" dirty="0">
                <a:latin typeface="Calibri" pitchFamily="34" charset="0"/>
                <a:cs typeface="ＭＳ Ｐゴシック" pitchFamily="-84" charset="-128"/>
              </a:rPr>
              <a:t>Projektmanagement: 2.000 €/FW-Team</a:t>
            </a:r>
          </a:p>
          <a:p>
            <a:pPr marL="742950" lvl="2" indent="-342900">
              <a:buFont typeface="Arial" panose="020B0604020202020204" pitchFamily="34" charset="0"/>
              <a:buChar char="•"/>
            </a:pPr>
            <a:r>
              <a:rPr lang="de-DE" dirty="0">
                <a:latin typeface="Calibri" pitchFamily="34" charset="0"/>
                <a:cs typeface="ＭＳ Ｐゴシック" pitchFamily="-84" charset="-128"/>
              </a:rPr>
              <a:t>Aktivitätskosten: 24 €/Tag</a:t>
            </a:r>
          </a:p>
          <a:p>
            <a:pPr marL="342900" indent="-342900">
              <a:buFont typeface="Arial" panose="020B0604020202020204" pitchFamily="34" charset="0"/>
              <a:buChar char="•"/>
            </a:pPr>
            <a:r>
              <a:rPr lang="de-DE" i="1" dirty="0">
                <a:solidFill>
                  <a:srgbClr val="666666"/>
                </a:solidFill>
              </a:rPr>
              <a:t>Inclusion support </a:t>
            </a:r>
            <a:r>
              <a:rPr lang="de-DE" dirty="0">
                <a:solidFill>
                  <a:srgbClr val="666666"/>
                </a:solidFill>
              </a:rPr>
              <a:t>und</a:t>
            </a:r>
            <a:r>
              <a:rPr lang="de-DE" i="1" dirty="0">
                <a:solidFill>
                  <a:srgbClr val="666666"/>
                </a:solidFill>
              </a:rPr>
              <a:t> Mentoring</a:t>
            </a:r>
            <a:r>
              <a:rPr lang="de-DE" dirty="0">
                <a:solidFill>
                  <a:srgbClr val="666666"/>
                </a:solidFill>
              </a:rPr>
              <a:t>: 8 €/Tag </a:t>
            </a:r>
          </a:p>
          <a:p>
            <a:pPr marL="342900" indent="-342900">
              <a:buFont typeface="Arial" panose="020B0604020202020204" pitchFamily="34" charset="0"/>
              <a:buChar char="•"/>
            </a:pPr>
            <a:r>
              <a:rPr lang="de-DE" dirty="0">
                <a:solidFill>
                  <a:srgbClr val="666666"/>
                </a:solidFill>
              </a:rPr>
              <a:t>Taschengeld: 5 € /Tag </a:t>
            </a:r>
          </a:p>
          <a:p>
            <a:pPr marL="342900" indent="-342900">
              <a:buFont typeface="Arial" panose="020B0604020202020204" pitchFamily="34" charset="0"/>
              <a:buChar char="•"/>
            </a:pPr>
            <a:r>
              <a:rPr lang="de-DE" dirty="0">
                <a:solidFill>
                  <a:srgbClr val="666666"/>
                </a:solidFill>
              </a:rPr>
              <a:t>Außergewöhnliche Kosten</a:t>
            </a:r>
          </a:p>
          <a:p>
            <a:pPr marL="342900" indent="-342900">
              <a:buFont typeface="Arial" panose="020B0604020202020204" pitchFamily="34" charset="0"/>
              <a:buChar char="•"/>
            </a:pPr>
            <a:r>
              <a:rPr lang="de-DE" dirty="0">
                <a:solidFill>
                  <a:srgbClr val="666666"/>
                </a:solidFill>
              </a:rPr>
              <a:t>Ergänzende Aktivitäten </a:t>
            </a:r>
            <a:br>
              <a:rPr lang="de-DE" dirty="0">
                <a:solidFill>
                  <a:srgbClr val="666666"/>
                </a:solidFill>
              </a:rPr>
            </a:br>
            <a:r>
              <a:rPr lang="de-DE" dirty="0">
                <a:solidFill>
                  <a:srgbClr val="666666"/>
                </a:solidFill>
              </a:rPr>
              <a:t>(80 % Förderung, max. 10% des Budgets)</a:t>
            </a:r>
          </a:p>
          <a:p>
            <a:endParaRPr lang="de-DE" dirty="0"/>
          </a:p>
        </p:txBody>
      </p:sp>
      <p:sp>
        <p:nvSpPr>
          <p:cNvPr id="5" name="Textplatzhalter 4"/>
          <p:cNvSpPr>
            <a:spLocks noGrp="1"/>
          </p:cNvSpPr>
          <p:nvPr>
            <p:ph type="body" sz="quarter" idx="4294967295"/>
          </p:nvPr>
        </p:nvSpPr>
        <p:spPr>
          <a:xfrm>
            <a:off x="144016" y="1268760"/>
            <a:ext cx="6732240" cy="862013"/>
          </a:xfrm>
          <a:prstGeom prst="rect">
            <a:avLst/>
          </a:prstGeom>
        </p:spPr>
        <p:txBody>
          <a:bodyPr/>
          <a:lstStyle/>
          <a:p>
            <a:pPr marL="0" indent="0">
              <a:buNone/>
            </a:pPr>
            <a:r>
              <a:rPr lang="de-DE" dirty="0"/>
              <a:t> </a:t>
            </a:r>
            <a:r>
              <a:rPr lang="de-DE" sz="2600" dirty="0">
                <a:solidFill>
                  <a:srgbClr val="A81573"/>
                </a:solidFill>
              </a:rPr>
              <a:t>Budget für Freiwilligenteams in Deutschland</a:t>
            </a:r>
          </a:p>
        </p:txBody>
      </p:sp>
    </p:spTree>
    <p:extLst>
      <p:ext uri="{BB962C8B-B14F-4D97-AF65-F5344CB8AC3E}">
        <p14:creationId xmlns:p14="http://schemas.microsoft.com/office/powerpoint/2010/main" val="4141154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2480" y="620688"/>
            <a:ext cx="8640000" cy="792000"/>
          </a:xfrm>
        </p:spPr>
        <p:txBody>
          <a:bodyPr/>
          <a:lstStyle/>
          <a:p>
            <a:r>
              <a:rPr lang="de-DE"/>
              <a:t>Freiwilligenteams</a:t>
            </a:r>
            <a:endParaRPr lang="de-DE" dirty="0"/>
          </a:p>
        </p:txBody>
      </p:sp>
      <p:sp>
        <p:nvSpPr>
          <p:cNvPr id="5" name="Textplatzhalter 4"/>
          <p:cNvSpPr>
            <a:spLocks noGrp="1"/>
          </p:cNvSpPr>
          <p:nvPr>
            <p:ph type="body" sz="quarter" idx="10"/>
          </p:nvPr>
        </p:nvSpPr>
        <p:spPr>
          <a:xfrm>
            <a:off x="251717" y="1340768"/>
            <a:ext cx="8640763" cy="861594"/>
          </a:xfrm>
        </p:spPr>
        <p:txBody>
          <a:bodyPr/>
          <a:lstStyle/>
          <a:p>
            <a:r>
              <a:rPr lang="de-DE"/>
              <a:t>Projektbeispiele</a:t>
            </a:r>
            <a:endParaRPr lang="de-DE" dirty="0"/>
          </a:p>
        </p:txBody>
      </p:sp>
      <p:sp>
        <p:nvSpPr>
          <p:cNvPr id="6" name="Inhaltsplatzhalter 5"/>
          <p:cNvSpPr>
            <a:spLocks noGrp="1"/>
          </p:cNvSpPr>
          <p:nvPr>
            <p:ph sz="quarter" idx="11"/>
          </p:nvPr>
        </p:nvSpPr>
        <p:spPr>
          <a:xfrm>
            <a:off x="251717" y="1844824"/>
            <a:ext cx="8640763" cy="4312920"/>
          </a:xfrm>
        </p:spPr>
        <p:txBody>
          <a:bodyPr/>
          <a:lstStyle/>
          <a:p>
            <a:pPr marL="342900" indent="-342900">
              <a:buFont typeface="Arial" panose="020B0604020202020204" pitchFamily="34" charset="0"/>
              <a:buChar char="•"/>
            </a:pPr>
            <a:r>
              <a:rPr lang="de-DE" dirty="0"/>
              <a:t>Hilfe beim Aufräumen und beim Renovieren </a:t>
            </a:r>
            <a:br>
              <a:rPr lang="de-DE" dirty="0"/>
            </a:br>
            <a:r>
              <a:rPr lang="de-DE" dirty="0"/>
              <a:t>eines Jugendzentrums nach einer Hochwasserkatastrophe </a:t>
            </a:r>
          </a:p>
          <a:p>
            <a:pPr marL="342900" indent="-342900">
              <a:buFont typeface="Arial" panose="020B0604020202020204" pitchFamily="34" charset="0"/>
              <a:buChar char="•"/>
            </a:pPr>
            <a:r>
              <a:rPr lang="de-DE" dirty="0"/>
              <a:t>Restaurierung historischer Gebäude</a:t>
            </a:r>
          </a:p>
          <a:p>
            <a:pPr marL="342900" indent="-342900">
              <a:buFont typeface="Arial" panose="020B0604020202020204" pitchFamily="34" charset="0"/>
              <a:buChar char="•"/>
            </a:pPr>
            <a:r>
              <a:rPr lang="de-DE" dirty="0"/>
              <a:t>Gestaltungen eines Stadtrand-Erholungsprogramm für Kinder </a:t>
            </a:r>
            <a:br>
              <a:rPr lang="de-DE" dirty="0"/>
            </a:br>
            <a:r>
              <a:rPr lang="de-DE" dirty="0"/>
              <a:t>aus sozial schwachen Familien</a:t>
            </a:r>
          </a:p>
          <a:p>
            <a:pPr marL="342900" indent="-342900">
              <a:buFont typeface="Arial" panose="020B0604020202020204" pitchFamily="34" charset="0"/>
              <a:buChar char="•"/>
            </a:pPr>
            <a:r>
              <a:rPr lang="de-DE" dirty="0"/>
              <a:t>Bau einer Umweltstation in einem lokalen Jugendzentrum</a:t>
            </a:r>
          </a:p>
          <a:p>
            <a:pPr marL="342900" indent="-342900">
              <a:buFont typeface="Wingdings" panose="05000000000000000000" pitchFamily="2" charset="2"/>
              <a:buChar char="v"/>
            </a:pPr>
            <a:endParaRPr lang="de-DE" dirty="0">
              <a:solidFill>
                <a:schemeClr val="tx1">
                  <a:lumMod val="65000"/>
                  <a:lumOff val="35000"/>
                </a:schemeClr>
              </a:solidFill>
            </a:endParaRPr>
          </a:p>
        </p:txBody>
      </p:sp>
    </p:spTree>
    <p:extLst>
      <p:ext uri="{BB962C8B-B14F-4D97-AF65-F5344CB8AC3E}">
        <p14:creationId xmlns:p14="http://schemas.microsoft.com/office/powerpoint/2010/main" val="2408451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Das Europäische Solidaritätskorps</a:t>
            </a:r>
          </a:p>
        </p:txBody>
      </p:sp>
    </p:spTree>
    <p:extLst>
      <p:ext uri="{BB962C8B-B14F-4D97-AF65-F5344CB8AC3E}">
        <p14:creationId xmlns:p14="http://schemas.microsoft.com/office/powerpoint/2010/main" val="3886524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2480" y="620688"/>
            <a:ext cx="8640000" cy="792000"/>
          </a:xfrm>
        </p:spPr>
        <p:txBody>
          <a:bodyPr/>
          <a:lstStyle/>
          <a:p>
            <a:r>
              <a:rPr lang="de-DE" dirty="0"/>
              <a:t>Praktika und Arbeitsstellen</a:t>
            </a:r>
          </a:p>
        </p:txBody>
      </p:sp>
    </p:spTree>
    <p:extLst>
      <p:ext uri="{BB962C8B-B14F-4D97-AF65-F5344CB8AC3E}">
        <p14:creationId xmlns:p14="http://schemas.microsoft.com/office/powerpoint/2010/main" val="3267051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2480" y="620688"/>
            <a:ext cx="8640000" cy="792000"/>
          </a:xfrm>
        </p:spPr>
        <p:txBody>
          <a:bodyPr/>
          <a:lstStyle/>
          <a:p>
            <a:r>
              <a:rPr lang="de-DE"/>
              <a:t>Praktika &amp; Arbeitsstellen</a:t>
            </a:r>
            <a:endParaRPr lang="de-DE" dirty="0"/>
          </a:p>
        </p:txBody>
      </p:sp>
      <p:sp>
        <p:nvSpPr>
          <p:cNvPr id="5" name="Textplatzhalter 4"/>
          <p:cNvSpPr>
            <a:spLocks noGrp="1"/>
          </p:cNvSpPr>
          <p:nvPr>
            <p:ph type="body" sz="quarter" idx="10"/>
          </p:nvPr>
        </p:nvSpPr>
        <p:spPr>
          <a:xfrm>
            <a:off x="251717" y="1340768"/>
            <a:ext cx="8640763" cy="861594"/>
          </a:xfrm>
        </p:spPr>
        <p:txBody>
          <a:bodyPr/>
          <a:lstStyle/>
          <a:p>
            <a:r>
              <a:rPr lang="de-DE"/>
              <a:t>Rahmenbedingungen (Praktika)</a:t>
            </a:r>
            <a:endParaRPr lang="de-DE" dirty="0"/>
          </a:p>
        </p:txBody>
      </p:sp>
      <p:sp>
        <p:nvSpPr>
          <p:cNvPr id="6" name="Inhaltsplatzhalter 5"/>
          <p:cNvSpPr>
            <a:spLocks noGrp="1"/>
          </p:cNvSpPr>
          <p:nvPr>
            <p:ph sz="quarter" idx="11"/>
          </p:nvPr>
        </p:nvSpPr>
        <p:spPr>
          <a:xfrm>
            <a:off x="251520" y="1921890"/>
            <a:ext cx="8892480" cy="4171406"/>
          </a:xfrm>
        </p:spPr>
        <p:txBody>
          <a:bodyPr/>
          <a:lstStyle/>
          <a:p>
            <a:pPr marL="457200" lvl="1" indent="-457200">
              <a:buFont typeface="Arial" panose="020B0604020202020204" pitchFamily="34" charset="0"/>
              <a:buChar char="•"/>
            </a:pPr>
            <a:r>
              <a:rPr lang="de-DE" dirty="0"/>
              <a:t>Dauer: 2-6 Monate, in Ausnahmefällen bis zu 12 Monate</a:t>
            </a:r>
          </a:p>
          <a:p>
            <a:pPr marL="457200" lvl="1" indent="-457200">
              <a:buFont typeface="Arial" panose="020B0604020202020204" pitchFamily="34" charset="0"/>
              <a:buChar char="•"/>
            </a:pPr>
            <a:r>
              <a:rPr lang="de-DE" dirty="0"/>
              <a:t>Alter der Teilnehmenden: 18-30 Jahren</a:t>
            </a:r>
          </a:p>
          <a:p>
            <a:pPr marL="457200" lvl="1" indent="-457200">
              <a:buFont typeface="Arial" panose="020B0604020202020204" pitchFamily="34" charset="0"/>
              <a:buChar char="•"/>
            </a:pPr>
            <a:r>
              <a:rPr lang="de-DE" dirty="0"/>
              <a:t>Registrierung im ESK-Portal</a:t>
            </a:r>
          </a:p>
          <a:p>
            <a:pPr marL="457200" lvl="1" indent="-457200">
              <a:buFont typeface="Arial" panose="020B0604020202020204" pitchFamily="34" charset="0"/>
              <a:buChar char="•"/>
            </a:pPr>
            <a:r>
              <a:rPr lang="de-DE" dirty="0"/>
              <a:t>Nur in EU-Mitgliedstaaten</a:t>
            </a:r>
          </a:p>
          <a:p>
            <a:pPr marL="457200" lvl="1" indent="-457200">
              <a:buFont typeface="Arial" panose="020B0604020202020204" pitchFamily="34" charset="0"/>
              <a:buChar char="•"/>
            </a:pPr>
            <a:r>
              <a:rPr lang="de-DE" dirty="0"/>
              <a:t>Dürfen nicht Teil einer formalen Ausbildung sein</a:t>
            </a:r>
          </a:p>
          <a:p>
            <a:pPr marL="457200" lvl="1" indent="-457200">
              <a:buFont typeface="Arial" panose="020B0604020202020204" pitchFamily="34" charset="0"/>
              <a:buChar char="•"/>
            </a:pPr>
            <a:r>
              <a:rPr lang="de-DE" dirty="0"/>
              <a:t>Vergütung auf Grundlage eines Praktikumsvertrages </a:t>
            </a:r>
            <a:br>
              <a:rPr lang="de-DE" dirty="0"/>
            </a:br>
            <a:r>
              <a:rPr lang="de-DE" dirty="0"/>
              <a:t>und nationaler Bestimmungen</a:t>
            </a:r>
          </a:p>
          <a:p>
            <a:pPr marL="457200" lvl="1" indent="-457200">
              <a:buFont typeface="Arial" panose="020B0604020202020204" pitchFamily="34" charset="0"/>
              <a:buChar char="•"/>
            </a:pPr>
            <a:r>
              <a:rPr lang="de-DE" dirty="0"/>
              <a:t>Sind konform zu nationalem Arbeitsrecht sowie dem </a:t>
            </a:r>
            <a:br>
              <a:rPr lang="de-DE" dirty="0"/>
            </a:br>
            <a:r>
              <a:rPr lang="de-DE" dirty="0"/>
              <a:t>Qualitätsrahmen für Praktika (2014/C88/01)</a:t>
            </a:r>
          </a:p>
          <a:p>
            <a:pPr marL="457200" lvl="1" indent="-457200">
              <a:buFont typeface="Arial" panose="020B0604020202020204" pitchFamily="34" charset="0"/>
              <a:buChar char="•"/>
            </a:pPr>
            <a:r>
              <a:rPr lang="de-DE" dirty="0"/>
              <a:t>Sprachkenntnisse und Vorerfahrungen können erwartet werden</a:t>
            </a:r>
          </a:p>
          <a:p>
            <a:pPr marL="457200" lvl="1" indent="-457200">
              <a:buFont typeface="Arial" panose="020B0604020202020204" pitchFamily="34" charset="0"/>
              <a:buChar char="•"/>
            </a:pPr>
            <a:r>
              <a:rPr lang="de-DE" dirty="0"/>
              <a:t>Haben einen Solidaritätsbezug und sprechen gesellschaftliche Bedürfnisse an</a:t>
            </a:r>
          </a:p>
          <a:p>
            <a:pPr marL="1085850" lvl="1" indent="-342900">
              <a:buFont typeface="Arial" panose="020B0604020202020204" pitchFamily="34" charset="0"/>
              <a:buChar char="•"/>
            </a:pPr>
            <a:endParaRPr lang="de-DE" dirty="0">
              <a:solidFill>
                <a:prstClr val="black">
                  <a:lumMod val="65000"/>
                  <a:lumOff val="35000"/>
                </a:prstClr>
              </a:solidFill>
            </a:endParaRPr>
          </a:p>
          <a:p>
            <a:pPr marL="1485900" lvl="2" indent="-342900">
              <a:buFont typeface="Symbol" panose="05050102010706020507" pitchFamily="18" charset="2"/>
              <a:buChar char="-"/>
            </a:pPr>
            <a:endParaRPr lang="de-DE" dirty="0"/>
          </a:p>
          <a:p>
            <a:endParaRPr lang="de-DE" dirty="0"/>
          </a:p>
        </p:txBody>
      </p:sp>
    </p:spTree>
    <p:extLst>
      <p:ext uri="{BB962C8B-B14F-4D97-AF65-F5344CB8AC3E}">
        <p14:creationId xmlns:p14="http://schemas.microsoft.com/office/powerpoint/2010/main" val="1672160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2480" y="620688"/>
            <a:ext cx="8640000" cy="792000"/>
          </a:xfrm>
        </p:spPr>
        <p:txBody>
          <a:bodyPr/>
          <a:lstStyle/>
          <a:p>
            <a:r>
              <a:rPr lang="de-DE"/>
              <a:t>Praktika und Arbeitsstellen</a:t>
            </a:r>
            <a:endParaRPr lang="de-DE" dirty="0"/>
          </a:p>
        </p:txBody>
      </p:sp>
      <p:sp>
        <p:nvSpPr>
          <p:cNvPr id="5" name="Textplatzhalter 4"/>
          <p:cNvSpPr>
            <a:spLocks noGrp="1"/>
          </p:cNvSpPr>
          <p:nvPr>
            <p:ph type="body" sz="quarter" idx="10"/>
          </p:nvPr>
        </p:nvSpPr>
        <p:spPr>
          <a:xfrm>
            <a:off x="251717" y="1340768"/>
            <a:ext cx="8640763" cy="861594"/>
          </a:xfrm>
        </p:spPr>
        <p:txBody>
          <a:bodyPr/>
          <a:lstStyle/>
          <a:p>
            <a:r>
              <a:rPr lang="de-DE"/>
              <a:t>Budget (Praktika in Deutschland)</a:t>
            </a:r>
            <a:endParaRPr lang="de-DE" dirty="0"/>
          </a:p>
        </p:txBody>
      </p:sp>
      <p:sp>
        <p:nvSpPr>
          <p:cNvPr id="6" name="Inhaltsplatzhalter 5"/>
          <p:cNvSpPr>
            <a:spLocks noGrp="1"/>
          </p:cNvSpPr>
          <p:nvPr>
            <p:ph sz="quarter" idx="11"/>
          </p:nvPr>
        </p:nvSpPr>
        <p:spPr>
          <a:xfrm>
            <a:off x="-468560" y="1924392"/>
            <a:ext cx="8640763" cy="4312920"/>
          </a:xfrm>
        </p:spPr>
        <p:txBody>
          <a:bodyPr/>
          <a:lstStyle/>
          <a:p>
            <a:pPr marL="1085850" lvl="1" indent="-342900">
              <a:buFont typeface="Arial" panose="020B0604020202020204" pitchFamily="34" charset="0"/>
              <a:buChar char="•"/>
            </a:pPr>
            <a:r>
              <a:rPr lang="de-DE" dirty="0"/>
              <a:t>Reisekosten (nach Entfernungspauschale): 20 € - 1.500 €</a:t>
            </a:r>
          </a:p>
          <a:p>
            <a:pPr marL="1085850" lvl="1" indent="-342900">
              <a:buFont typeface="Arial" panose="020B0604020202020204" pitchFamily="34" charset="0"/>
              <a:buChar char="•"/>
            </a:pPr>
            <a:r>
              <a:rPr lang="de-DE" dirty="0"/>
              <a:t>Organisatorische Unterstützung</a:t>
            </a:r>
          </a:p>
          <a:p>
            <a:pPr marL="1485900" lvl="2" indent="-342900">
              <a:buFont typeface="Arial" panose="020B0604020202020204" pitchFamily="34" charset="0"/>
              <a:buChar char="•"/>
            </a:pPr>
            <a:r>
              <a:rPr lang="de-DE" dirty="0"/>
              <a:t>Projektmanagement: 225 €/TN, max. 4.500 €/Projekt </a:t>
            </a:r>
          </a:p>
          <a:p>
            <a:pPr marL="1485900" lvl="2" indent="-342900">
              <a:buFont typeface="Arial" panose="020B0604020202020204" pitchFamily="34" charset="0"/>
              <a:buChar char="•"/>
            </a:pPr>
            <a:r>
              <a:rPr lang="de-DE" dirty="0"/>
              <a:t>Aktivitätskosten: 8 €/Tag (240 €/Monat) </a:t>
            </a:r>
          </a:p>
          <a:p>
            <a:pPr marL="1085850" lvl="1" indent="-342900">
              <a:buFont typeface="Arial" panose="020B0604020202020204" pitchFamily="34" charset="0"/>
              <a:buChar char="•"/>
            </a:pPr>
            <a:r>
              <a:rPr lang="de-DE" i="1" dirty="0"/>
              <a:t>Inclusion support </a:t>
            </a:r>
            <a:r>
              <a:rPr lang="de-DE" dirty="0"/>
              <a:t>und </a:t>
            </a:r>
            <a:r>
              <a:rPr lang="de-DE" i="1" dirty="0"/>
              <a:t>Mentoring </a:t>
            </a:r>
            <a:r>
              <a:rPr lang="de-DE" dirty="0"/>
              <a:t>: 8 €/Tag (240 €/Monat)</a:t>
            </a:r>
          </a:p>
          <a:p>
            <a:pPr marL="1085850" lvl="1" indent="-342900">
              <a:buFont typeface="Arial" panose="020B0604020202020204" pitchFamily="34" charset="0"/>
              <a:buChar char="•"/>
            </a:pPr>
            <a:r>
              <a:rPr lang="de-DE" dirty="0"/>
              <a:t>Zuschuss zum Wohnortwechsel: 5 € /Tag, 150 €/Monat - max. 180 Tage</a:t>
            </a:r>
          </a:p>
          <a:p>
            <a:pPr marL="1085850" lvl="1" indent="-342900">
              <a:buFont typeface="Arial" panose="020B0604020202020204" pitchFamily="34" charset="0"/>
              <a:buChar char="•"/>
            </a:pPr>
            <a:r>
              <a:rPr lang="de-DE" i="1" dirty="0"/>
              <a:t>Linguistic support</a:t>
            </a:r>
            <a:r>
              <a:rPr lang="de-DE" dirty="0"/>
              <a:t>: 150 € </a:t>
            </a:r>
            <a:br>
              <a:rPr lang="de-DE" dirty="0"/>
            </a:br>
            <a:r>
              <a:rPr lang="de-DE" dirty="0"/>
              <a:t>(falls </a:t>
            </a:r>
            <a:r>
              <a:rPr lang="de-DE" i="1" dirty="0"/>
              <a:t>Online Linguistic Support - OLS</a:t>
            </a:r>
            <a:r>
              <a:rPr lang="de-DE" dirty="0"/>
              <a:t> nicht zur Verfügung steht)</a:t>
            </a:r>
          </a:p>
          <a:p>
            <a:pPr marL="1085850" lvl="1" indent="-342900">
              <a:buFont typeface="Arial" panose="020B0604020202020204" pitchFamily="34" charset="0"/>
              <a:buChar char="•"/>
            </a:pPr>
            <a:r>
              <a:rPr lang="de-DE" dirty="0"/>
              <a:t>Außergewöhnliche Kosten</a:t>
            </a:r>
          </a:p>
          <a:p>
            <a:pPr marL="1085850" lvl="1" indent="-342900">
              <a:buFont typeface="Arial" panose="020B0604020202020204" pitchFamily="34" charset="0"/>
              <a:buChar char="•"/>
            </a:pPr>
            <a:r>
              <a:rPr lang="de-DE" dirty="0"/>
              <a:t>Ergänzende Aktivitäten (80 % Förderung, max. 10% des Budgets)</a:t>
            </a:r>
          </a:p>
        </p:txBody>
      </p:sp>
    </p:spTree>
    <p:extLst>
      <p:ext uri="{BB962C8B-B14F-4D97-AF65-F5344CB8AC3E}">
        <p14:creationId xmlns:p14="http://schemas.microsoft.com/office/powerpoint/2010/main" val="4050446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1718" y="620688"/>
            <a:ext cx="6768554" cy="792000"/>
          </a:xfrm>
        </p:spPr>
        <p:txBody>
          <a:bodyPr/>
          <a:lstStyle/>
          <a:p>
            <a:r>
              <a:rPr lang="de-DE"/>
              <a:t>Praktika und Arbeitsstellen</a:t>
            </a:r>
            <a:endParaRPr lang="de-DE" dirty="0"/>
          </a:p>
        </p:txBody>
      </p:sp>
      <p:sp>
        <p:nvSpPr>
          <p:cNvPr id="6" name="Inhaltsplatzhalter 5"/>
          <p:cNvSpPr>
            <a:spLocks noGrp="1"/>
          </p:cNvSpPr>
          <p:nvPr>
            <p:ph sz="quarter" idx="12"/>
          </p:nvPr>
        </p:nvSpPr>
        <p:spPr>
          <a:xfrm>
            <a:off x="251520" y="1916832"/>
            <a:ext cx="6696744" cy="4277275"/>
          </a:xfrm>
        </p:spPr>
        <p:txBody>
          <a:bodyPr/>
          <a:lstStyle/>
          <a:p>
            <a:pPr marL="342900" lvl="0" indent="-342900">
              <a:buFont typeface="Arial" panose="020B0604020202020204" pitchFamily="34" charset="0"/>
              <a:buChar char="•"/>
            </a:pPr>
            <a:r>
              <a:rPr lang="de-DE" dirty="0">
                <a:solidFill>
                  <a:srgbClr val="666666"/>
                </a:solidFill>
              </a:rPr>
              <a:t>Praktikum </a:t>
            </a:r>
          </a:p>
          <a:p>
            <a:pPr marL="1085850" lvl="1" indent="-342900">
              <a:buFont typeface="Arial" panose="020B0604020202020204" pitchFamily="34" charset="0"/>
              <a:buChar char="•"/>
            </a:pPr>
            <a:r>
              <a:rPr lang="de-DE" dirty="0"/>
              <a:t>Verein zur Integrationsförderung </a:t>
            </a:r>
          </a:p>
          <a:p>
            <a:pPr marL="1085850" lvl="1" indent="-342900">
              <a:buFont typeface="Arial" panose="020B0604020202020204" pitchFamily="34" charset="0"/>
              <a:buChar char="•"/>
            </a:pPr>
            <a:r>
              <a:rPr lang="de-DE" dirty="0"/>
              <a:t>Menschenrechtsorganisation</a:t>
            </a:r>
          </a:p>
          <a:p>
            <a:pPr marL="1085850" lvl="1" indent="-342900">
              <a:buFont typeface="Arial" panose="020B0604020202020204" pitchFamily="34" charset="0"/>
              <a:buChar char="•"/>
            </a:pPr>
            <a:r>
              <a:rPr lang="de-DE" dirty="0"/>
              <a:t>Städtepartnerschaftsbüro</a:t>
            </a:r>
          </a:p>
          <a:p>
            <a:pPr marL="1085850" lvl="1" indent="-342900">
              <a:buFont typeface="Arial" panose="020B0604020202020204" pitchFamily="34" charset="0"/>
              <a:buChar char="•"/>
            </a:pPr>
            <a:r>
              <a:rPr lang="de-DE" dirty="0"/>
              <a:t>Behindertenwerkstatt</a:t>
            </a:r>
          </a:p>
          <a:p>
            <a:pPr marL="342900" lvl="0" indent="-342900">
              <a:buFont typeface="Arial" panose="020B0604020202020204" pitchFamily="34" charset="0"/>
              <a:buChar char="•"/>
            </a:pPr>
            <a:r>
              <a:rPr lang="de-DE" dirty="0">
                <a:solidFill>
                  <a:srgbClr val="666666"/>
                </a:solidFill>
              </a:rPr>
              <a:t>Mitarbeit in einem Antirassismus-Projekt</a:t>
            </a:r>
          </a:p>
          <a:p>
            <a:pPr marL="342900" indent="-342900">
              <a:buFont typeface="Arial" panose="020B0604020202020204" pitchFamily="34" charset="0"/>
              <a:buChar char="•"/>
            </a:pPr>
            <a:endParaRPr lang="de-DE" dirty="0">
              <a:solidFill>
                <a:schemeClr val="tx1">
                  <a:lumMod val="65000"/>
                  <a:lumOff val="35000"/>
                </a:schemeClr>
              </a:solidFill>
            </a:endParaRPr>
          </a:p>
          <a:p>
            <a:pPr marL="342900" indent="-342900">
              <a:buFont typeface="Wingdings" panose="05000000000000000000" pitchFamily="2" charset="2"/>
              <a:buChar char="v"/>
            </a:pPr>
            <a:endParaRPr lang="de-DE" dirty="0">
              <a:solidFill>
                <a:schemeClr val="tx1">
                  <a:lumMod val="65000"/>
                  <a:lumOff val="35000"/>
                </a:schemeClr>
              </a:solidFill>
            </a:endParaRPr>
          </a:p>
          <a:p>
            <a:endParaRPr lang="de-DE" dirty="0">
              <a:solidFill>
                <a:schemeClr val="tx1">
                  <a:lumMod val="65000"/>
                  <a:lumOff val="35000"/>
                </a:schemeClr>
              </a:solidFill>
            </a:endParaRPr>
          </a:p>
          <a:p>
            <a:pPr marL="342900" indent="-342900">
              <a:buFont typeface="Wingdings" panose="05000000000000000000" pitchFamily="2" charset="2"/>
              <a:buChar char="v"/>
            </a:pPr>
            <a:endParaRPr lang="de-DE" dirty="0">
              <a:solidFill>
                <a:schemeClr val="tx1">
                  <a:lumMod val="65000"/>
                  <a:lumOff val="35000"/>
                </a:schemeClr>
              </a:solidFill>
            </a:endParaRPr>
          </a:p>
          <a:p>
            <a:pPr marL="342900" indent="-342900">
              <a:buFont typeface="Wingdings" panose="05000000000000000000" pitchFamily="2" charset="2"/>
              <a:buChar char="v"/>
            </a:pPr>
            <a:endParaRPr lang="de-DE" dirty="0">
              <a:solidFill>
                <a:schemeClr val="tx1">
                  <a:lumMod val="65000"/>
                  <a:lumOff val="35000"/>
                </a:schemeClr>
              </a:solidFill>
            </a:endParaRPr>
          </a:p>
          <a:p>
            <a:endParaRPr lang="de-DE" dirty="0"/>
          </a:p>
          <a:p>
            <a:endParaRPr lang="de-DE" dirty="0"/>
          </a:p>
          <a:p>
            <a:endParaRPr lang="de-DE" dirty="0"/>
          </a:p>
          <a:p>
            <a:endParaRPr lang="de-DE" dirty="0"/>
          </a:p>
        </p:txBody>
      </p:sp>
      <p:sp>
        <p:nvSpPr>
          <p:cNvPr id="9" name="Titel 3"/>
          <p:cNvSpPr txBox="1">
            <a:spLocks/>
          </p:cNvSpPr>
          <p:nvPr/>
        </p:nvSpPr>
        <p:spPr>
          <a:xfrm>
            <a:off x="251718" y="1340768"/>
            <a:ext cx="6768554" cy="792000"/>
          </a:xfrm>
          <a:prstGeom prst="rect">
            <a:avLst/>
          </a:prstGeom>
        </p:spPr>
        <p:txBody>
          <a:bodyPr/>
          <a:lstStyle>
            <a:lvl1pPr algn="l" defTabSz="457200" rtl="0" eaLnBrk="1" fontAlgn="base" hangingPunct="1">
              <a:spcBef>
                <a:spcPct val="0"/>
              </a:spcBef>
              <a:spcAft>
                <a:spcPct val="0"/>
              </a:spcAft>
              <a:defRPr sz="3800" b="1" i="0" kern="1200">
                <a:solidFill>
                  <a:schemeClr val="tx2"/>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r>
              <a:rPr lang="de-DE" sz="2600" b="0"/>
              <a:t>Projektbeispiele (Praktika)</a:t>
            </a:r>
            <a:endParaRPr lang="de-DE" sz="2600" b="0" dirty="0"/>
          </a:p>
        </p:txBody>
      </p:sp>
    </p:spTree>
    <p:extLst>
      <p:ext uri="{BB962C8B-B14F-4D97-AF65-F5344CB8AC3E}">
        <p14:creationId xmlns:p14="http://schemas.microsoft.com/office/powerpoint/2010/main" val="633198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1718" y="620776"/>
            <a:ext cx="5760442" cy="792000"/>
          </a:xfrm>
        </p:spPr>
        <p:txBody>
          <a:bodyPr/>
          <a:lstStyle/>
          <a:p>
            <a:r>
              <a:rPr lang="de-DE"/>
              <a:t>Praktika und Arbeitsstellen</a:t>
            </a:r>
            <a:endParaRPr lang="de-DE" dirty="0"/>
          </a:p>
        </p:txBody>
      </p:sp>
      <p:sp>
        <p:nvSpPr>
          <p:cNvPr id="2" name="Inhaltsplatzhalter 1"/>
          <p:cNvSpPr>
            <a:spLocks noGrp="1"/>
          </p:cNvSpPr>
          <p:nvPr>
            <p:ph sz="quarter" idx="12"/>
          </p:nvPr>
        </p:nvSpPr>
        <p:spPr>
          <a:xfrm>
            <a:off x="251520" y="1916832"/>
            <a:ext cx="6984776" cy="4277275"/>
          </a:xfrm>
        </p:spPr>
        <p:txBody>
          <a:bodyPr/>
          <a:lstStyle/>
          <a:p>
            <a:pPr marL="342900" lvl="1" indent="-342900">
              <a:buFont typeface="Arial" panose="020B0604020202020204" pitchFamily="34" charset="0"/>
              <a:buChar char="•"/>
            </a:pPr>
            <a:r>
              <a:rPr lang="de-DE" dirty="0"/>
              <a:t>Für junge Menschen von 18-30 Jahren</a:t>
            </a:r>
          </a:p>
          <a:p>
            <a:pPr marL="342900" lvl="1" indent="-342900">
              <a:buFont typeface="Arial" panose="020B0604020202020204" pitchFamily="34" charset="0"/>
              <a:buChar char="•"/>
            </a:pPr>
            <a:r>
              <a:rPr lang="de-DE" dirty="0"/>
              <a:t>Dauer: 3-12 Monate (Weiterbeschäftigung ohne Förderung </a:t>
            </a:r>
            <a:br>
              <a:rPr lang="de-DE" dirty="0"/>
            </a:br>
            <a:r>
              <a:rPr lang="de-DE" dirty="0"/>
              <a:t>ist möglich und erwünscht)</a:t>
            </a:r>
          </a:p>
          <a:p>
            <a:pPr marL="342900" lvl="1" indent="-342900">
              <a:buFont typeface="Arial" panose="020B0604020202020204" pitchFamily="34" charset="0"/>
              <a:buChar char="•"/>
            </a:pPr>
            <a:r>
              <a:rPr lang="de-DE" dirty="0"/>
              <a:t>Registrierung im ESK-Portal</a:t>
            </a:r>
          </a:p>
          <a:p>
            <a:pPr marL="342900" lvl="1" indent="-342900">
              <a:buFont typeface="Arial" panose="020B0604020202020204" pitchFamily="34" charset="0"/>
              <a:buChar char="•"/>
            </a:pPr>
            <a:r>
              <a:rPr lang="de-DE" dirty="0"/>
              <a:t>Nur in EU-Mitgliedstaaten</a:t>
            </a:r>
          </a:p>
          <a:p>
            <a:pPr marL="342900" lvl="1" indent="-342900">
              <a:buFont typeface="Arial" panose="020B0604020202020204" pitchFamily="34" charset="0"/>
              <a:buChar char="•"/>
            </a:pPr>
            <a:r>
              <a:rPr lang="de-DE" dirty="0"/>
              <a:t>Vergütung auf Grundlage eines Arbeitsvertrages und nationaler Gesetzgebung</a:t>
            </a:r>
          </a:p>
          <a:p>
            <a:pPr marL="342900" lvl="1" indent="-342900">
              <a:buFont typeface="Arial" panose="020B0604020202020204" pitchFamily="34" charset="0"/>
              <a:buChar char="•"/>
            </a:pPr>
            <a:r>
              <a:rPr lang="de-DE" dirty="0"/>
              <a:t>Sprachkenntnisse und Vorerfahrungen können erwartet werden</a:t>
            </a:r>
          </a:p>
          <a:p>
            <a:pPr marL="342900" lvl="1" indent="-342900">
              <a:buFont typeface="Arial" panose="020B0604020202020204" pitchFamily="34" charset="0"/>
              <a:buChar char="•"/>
            </a:pPr>
            <a:r>
              <a:rPr lang="de-DE" dirty="0"/>
              <a:t>Solidaritätsbezug muss vorhanden sein</a:t>
            </a:r>
          </a:p>
          <a:p>
            <a:pPr marL="1085850" lvl="1" indent="-342900">
              <a:buFont typeface="Arial" panose="020B0604020202020204" pitchFamily="34" charset="0"/>
              <a:buChar char="•"/>
            </a:pPr>
            <a:endParaRPr lang="de-DE" dirty="0">
              <a:solidFill>
                <a:schemeClr val="tx1">
                  <a:lumMod val="65000"/>
                  <a:lumOff val="35000"/>
                </a:schemeClr>
              </a:solidFill>
            </a:endParaRPr>
          </a:p>
          <a:p>
            <a:pPr marL="1085850" lvl="1" indent="-342900">
              <a:buFont typeface="Arial" panose="020B0604020202020204" pitchFamily="34" charset="0"/>
              <a:buChar char="•"/>
            </a:pPr>
            <a:endParaRPr lang="de-DE" dirty="0">
              <a:solidFill>
                <a:schemeClr val="tx1">
                  <a:lumMod val="65000"/>
                  <a:lumOff val="35000"/>
                </a:schemeClr>
              </a:solidFill>
            </a:endParaRPr>
          </a:p>
        </p:txBody>
      </p:sp>
      <p:sp>
        <p:nvSpPr>
          <p:cNvPr id="5" name="Textplatzhalter 4"/>
          <p:cNvSpPr>
            <a:spLocks noGrp="1"/>
          </p:cNvSpPr>
          <p:nvPr>
            <p:ph type="body" sz="quarter" idx="4294967295"/>
          </p:nvPr>
        </p:nvSpPr>
        <p:spPr>
          <a:xfrm>
            <a:off x="179709" y="1268760"/>
            <a:ext cx="8640763" cy="862013"/>
          </a:xfrm>
          <a:prstGeom prst="rect">
            <a:avLst/>
          </a:prstGeom>
        </p:spPr>
        <p:txBody>
          <a:bodyPr/>
          <a:lstStyle/>
          <a:p>
            <a:pPr marL="0" indent="0">
              <a:buNone/>
            </a:pPr>
            <a:r>
              <a:rPr lang="de-DE"/>
              <a:t> </a:t>
            </a:r>
            <a:r>
              <a:rPr lang="de-DE" sz="2600">
                <a:solidFill>
                  <a:srgbClr val="A81573"/>
                </a:solidFill>
              </a:rPr>
              <a:t>Rahmenbedingungen (Arbeitsstellen)</a:t>
            </a:r>
            <a:endParaRPr lang="de-DE" sz="2600" dirty="0">
              <a:solidFill>
                <a:srgbClr val="A81573"/>
              </a:solidFill>
            </a:endParaRPr>
          </a:p>
        </p:txBody>
      </p:sp>
    </p:spTree>
    <p:extLst>
      <p:ext uri="{BB962C8B-B14F-4D97-AF65-F5344CB8AC3E}">
        <p14:creationId xmlns:p14="http://schemas.microsoft.com/office/powerpoint/2010/main" val="930717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2480" y="620688"/>
            <a:ext cx="8640000" cy="792000"/>
          </a:xfrm>
        </p:spPr>
        <p:txBody>
          <a:bodyPr/>
          <a:lstStyle/>
          <a:p>
            <a:r>
              <a:rPr lang="de-DE"/>
              <a:t>Praktika und Arbeitsstellen</a:t>
            </a:r>
            <a:endParaRPr lang="de-DE" dirty="0"/>
          </a:p>
        </p:txBody>
      </p:sp>
      <p:sp>
        <p:nvSpPr>
          <p:cNvPr id="5" name="Textplatzhalter 4"/>
          <p:cNvSpPr>
            <a:spLocks noGrp="1"/>
          </p:cNvSpPr>
          <p:nvPr>
            <p:ph type="body" sz="quarter" idx="10"/>
          </p:nvPr>
        </p:nvSpPr>
        <p:spPr>
          <a:xfrm>
            <a:off x="251717" y="1340768"/>
            <a:ext cx="8640763" cy="861594"/>
          </a:xfrm>
        </p:spPr>
        <p:txBody>
          <a:bodyPr/>
          <a:lstStyle/>
          <a:p>
            <a:r>
              <a:rPr lang="de-DE"/>
              <a:t>Budget (Arbeitsstellen in Deutschland)</a:t>
            </a:r>
            <a:endParaRPr lang="de-DE" dirty="0"/>
          </a:p>
        </p:txBody>
      </p:sp>
      <p:sp>
        <p:nvSpPr>
          <p:cNvPr id="6" name="Inhaltsplatzhalter 5"/>
          <p:cNvSpPr>
            <a:spLocks noGrp="1"/>
          </p:cNvSpPr>
          <p:nvPr>
            <p:ph sz="quarter" idx="11"/>
          </p:nvPr>
        </p:nvSpPr>
        <p:spPr>
          <a:xfrm>
            <a:off x="251717" y="1924392"/>
            <a:ext cx="8640763" cy="4312920"/>
          </a:xfrm>
        </p:spPr>
        <p:txBody>
          <a:bodyPr/>
          <a:lstStyle/>
          <a:p>
            <a:pPr marL="342900" indent="-342900">
              <a:buFont typeface="Arial" panose="020B0604020202020204" pitchFamily="34" charset="0"/>
              <a:buChar char="•"/>
            </a:pPr>
            <a:r>
              <a:rPr lang="de-DE" dirty="0"/>
              <a:t>Reisekosten (nach Entfernungspauschale): 20 € - 1.500 €</a:t>
            </a:r>
          </a:p>
          <a:p>
            <a:pPr marL="342900" indent="-342900">
              <a:buFont typeface="Arial" panose="020B0604020202020204" pitchFamily="34" charset="0"/>
              <a:buChar char="•"/>
            </a:pPr>
            <a:r>
              <a:rPr lang="de-DE" dirty="0"/>
              <a:t>Organisatorische Unterstützung</a:t>
            </a:r>
          </a:p>
          <a:p>
            <a:pPr marL="1085850" lvl="1" indent="-342900">
              <a:buFont typeface="Arial" panose="020B0604020202020204" pitchFamily="34" charset="0"/>
              <a:buChar char="•"/>
            </a:pPr>
            <a:r>
              <a:rPr lang="de-DE" dirty="0"/>
              <a:t>Projektmanagement: 225 €/TN, max. 4.500 €/Projekt </a:t>
            </a:r>
          </a:p>
          <a:p>
            <a:pPr marL="1085850" lvl="1" indent="-342900">
              <a:buFont typeface="Arial" panose="020B0604020202020204" pitchFamily="34" charset="0"/>
              <a:buChar char="•"/>
            </a:pPr>
            <a:r>
              <a:rPr lang="de-DE" dirty="0"/>
              <a:t>Aktivitätskosten: 8 €/Tag (240/Monat)</a:t>
            </a:r>
          </a:p>
          <a:p>
            <a:pPr marL="1085850" lvl="1" indent="-342900">
              <a:buFont typeface="Arial" panose="020B0604020202020204" pitchFamily="34" charset="0"/>
              <a:buChar char="•"/>
            </a:pPr>
            <a:r>
              <a:rPr lang="de-DE" i="1" dirty="0"/>
              <a:t>Inclusion support / Mentoring</a:t>
            </a:r>
            <a:r>
              <a:rPr lang="de-DE" dirty="0"/>
              <a:t>: 8 €/Tag (240€/Monat)</a:t>
            </a:r>
          </a:p>
          <a:p>
            <a:pPr marL="342900" indent="-342900">
              <a:buFont typeface="Arial" panose="020B0604020202020204" pitchFamily="34" charset="0"/>
              <a:buChar char="•"/>
            </a:pPr>
            <a:r>
              <a:rPr lang="de-DE" dirty="0"/>
              <a:t>Zuschuss zum Wohnortwechsel: 5 € /Tag, 150 €/Monat - max. 180 Tage</a:t>
            </a:r>
          </a:p>
          <a:p>
            <a:pPr marL="342900" indent="-342900">
              <a:buFont typeface="Arial" panose="020B0604020202020204" pitchFamily="34" charset="0"/>
              <a:buChar char="•"/>
            </a:pPr>
            <a:r>
              <a:rPr lang="de-DE" i="1" dirty="0"/>
              <a:t>Linguistic support</a:t>
            </a:r>
            <a:r>
              <a:rPr lang="de-DE" dirty="0"/>
              <a:t>: 150 € (falls OLS nicht zur Verfügung steht)</a:t>
            </a:r>
          </a:p>
          <a:p>
            <a:pPr marL="342900" indent="-342900">
              <a:buFont typeface="Arial" panose="020B0604020202020204" pitchFamily="34" charset="0"/>
              <a:buChar char="•"/>
            </a:pPr>
            <a:r>
              <a:rPr lang="de-DE" dirty="0"/>
              <a:t>Außergewöhnliche Kosten</a:t>
            </a:r>
          </a:p>
          <a:p>
            <a:pPr marL="342900" indent="-342900">
              <a:buFont typeface="Arial" panose="020B0604020202020204" pitchFamily="34" charset="0"/>
              <a:buChar char="•"/>
            </a:pPr>
            <a:r>
              <a:rPr lang="de-DE" dirty="0"/>
              <a:t>Ergänzende Aktivitäten </a:t>
            </a:r>
            <a:br>
              <a:rPr lang="de-DE" dirty="0"/>
            </a:br>
            <a:r>
              <a:rPr lang="de-DE" dirty="0"/>
              <a:t>(80 % Förderung, max. 10% des Budgets)</a:t>
            </a:r>
          </a:p>
        </p:txBody>
      </p:sp>
    </p:spTree>
    <p:extLst>
      <p:ext uri="{BB962C8B-B14F-4D97-AF65-F5344CB8AC3E}">
        <p14:creationId xmlns:p14="http://schemas.microsoft.com/office/powerpoint/2010/main" val="4000449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2480" y="620688"/>
            <a:ext cx="8640000" cy="792000"/>
          </a:xfrm>
        </p:spPr>
        <p:txBody>
          <a:bodyPr/>
          <a:lstStyle/>
          <a:p>
            <a:r>
              <a:rPr lang="de-DE"/>
              <a:t>Praktika und Arbeitsstellen</a:t>
            </a:r>
            <a:endParaRPr lang="de-DE" dirty="0"/>
          </a:p>
        </p:txBody>
      </p:sp>
      <p:sp>
        <p:nvSpPr>
          <p:cNvPr id="6" name="Inhaltsplatzhalter 5"/>
          <p:cNvSpPr>
            <a:spLocks noGrp="1"/>
          </p:cNvSpPr>
          <p:nvPr>
            <p:ph sz="quarter" idx="11"/>
          </p:nvPr>
        </p:nvSpPr>
        <p:spPr>
          <a:xfrm>
            <a:off x="251717" y="1924392"/>
            <a:ext cx="8640763" cy="4312920"/>
          </a:xfrm>
        </p:spPr>
        <p:txBody>
          <a:bodyPr/>
          <a:lstStyle/>
          <a:p>
            <a:pPr marL="342900" indent="-457200">
              <a:buClr>
                <a:schemeClr val="tx2"/>
              </a:buClr>
              <a:buFont typeface="Arial" panose="020B0604020202020204" pitchFamily="34" charset="0"/>
              <a:buChar char="•"/>
            </a:pPr>
            <a:r>
              <a:rPr lang="de-DE" dirty="0"/>
              <a:t>Keine Beschränkung auf bestimmte Arbeitsmarktsektoren</a:t>
            </a:r>
          </a:p>
          <a:p>
            <a:pPr marL="342900" indent="-457200">
              <a:buClr>
                <a:schemeClr val="tx2"/>
              </a:buClr>
              <a:buFont typeface="Arial" panose="020B0604020202020204" pitchFamily="34" charset="0"/>
              <a:buChar char="•"/>
            </a:pPr>
            <a:r>
              <a:rPr lang="de-DE" dirty="0"/>
              <a:t>Arbeitsstellen (Beispiel) </a:t>
            </a:r>
          </a:p>
          <a:p>
            <a:pPr marL="1085850" lvl="1" indent="-457200">
              <a:buFont typeface="Arial" panose="020B0604020202020204" pitchFamily="34" charset="0"/>
              <a:buChar char="•"/>
            </a:pPr>
            <a:r>
              <a:rPr lang="de-DE" dirty="0"/>
              <a:t>Werkstattprojekt der Jugendberufshilfe</a:t>
            </a:r>
          </a:p>
          <a:p>
            <a:pPr marL="1085850" lvl="1" indent="-457200">
              <a:buFont typeface="Arial" panose="020B0604020202020204" pitchFamily="34" charset="0"/>
              <a:buChar char="•"/>
            </a:pPr>
            <a:r>
              <a:rPr lang="de-DE" dirty="0"/>
              <a:t>Gemeinnützige Stiftung</a:t>
            </a:r>
          </a:p>
          <a:p>
            <a:pPr marL="1085850" lvl="1" indent="-457200">
              <a:buFont typeface="Arial" panose="020B0604020202020204" pitchFamily="34" charset="0"/>
              <a:buChar char="•"/>
            </a:pPr>
            <a:r>
              <a:rPr lang="de-DE" dirty="0"/>
              <a:t>Umweltverband</a:t>
            </a:r>
          </a:p>
          <a:p>
            <a:pPr marL="1085850" lvl="1" indent="-457200">
              <a:buFont typeface="Arial" panose="020B0604020202020204" pitchFamily="34" charset="0"/>
              <a:buChar char="•"/>
            </a:pPr>
            <a:r>
              <a:rPr lang="de-DE" dirty="0"/>
              <a:t>Integrativer Kindergarten</a:t>
            </a:r>
          </a:p>
          <a:p>
            <a:pPr marL="342900"/>
            <a:endParaRPr lang="de-DE" dirty="0"/>
          </a:p>
        </p:txBody>
      </p:sp>
      <p:sp>
        <p:nvSpPr>
          <p:cNvPr id="7" name="Textplatzhalter 4"/>
          <p:cNvSpPr txBox="1">
            <a:spLocks/>
          </p:cNvSpPr>
          <p:nvPr/>
        </p:nvSpPr>
        <p:spPr>
          <a:xfrm>
            <a:off x="251717" y="1340768"/>
            <a:ext cx="8640763" cy="861594"/>
          </a:xfrm>
          <a:prstGeom prst="rect">
            <a:avLst/>
          </a:prstGeom>
        </p:spPr>
        <p:txBody>
          <a:bodyPr vert="horz"/>
          <a:lstStyle>
            <a:lvl1pPr marL="342900" indent="-342900" algn="l" defTabSz="457200" rtl="0" eaLnBrk="1" fontAlgn="base" hangingPunct="1">
              <a:spcBef>
                <a:spcPct val="20000"/>
              </a:spcBef>
              <a:spcAft>
                <a:spcPct val="0"/>
              </a:spcAft>
              <a:buFont typeface="Arial" charset="0"/>
              <a:buNone/>
              <a:defRPr sz="2600" kern="1200">
                <a:solidFill>
                  <a:schemeClr val="tx2"/>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a:t>Projektbeispiele (Arbeitsstellen)</a:t>
            </a:r>
            <a:endParaRPr lang="de-DE" dirty="0"/>
          </a:p>
        </p:txBody>
      </p:sp>
    </p:spTree>
    <p:extLst>
      <p:ext uri="{BB962C8B-B14F-4D97-AF65-F5344CB8AC3E}">
        <p14:creationId xmlns:p14="http://schemas.microsoft.com/office/powerpoint/2010/main" val="1211685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2480" y="620776"/>
            <a:ext cx="8640000" cy="792000"/>
          </a:xfrm>
        </p:spPr>
        <p:txBody>
          <a:bodyPr/>
          <a:lstStyle/>
          <a:p>
            <a:r>
              <a:rPr lang="de-DE" dirty="0"/>
              <a:t>Solidaritätsprojekte</a:t>
            </a:r>
          </a:p>
        </p:txBody>
      </p:sp>
    </p:spTree>
    <p:extLst>
      <p:ext uri="{BB962C8B-B14F-4D97-AF65-F5344CB8AC3E}">
        <p14:creationId xmlns:p14="http://schemas.microsoft.com/office/powerpoint/2010/main" val="29653557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1520" y="620688"/>
            <a:ext cx="6655167" cy="792000"/>
          </a:xfrm>
        </p:spPr>
        <p:txBody>
          <a:bodyPr/>
          <a:lstStyle/>
          <a:p>
            <a:r>
              <a:rPr lang="de-DE" dirty="0"/>
              <a:t>Solidaritätsprojekte	</a:t>
            </a:r>
          </a:p>
        </p:txBody>
      </p:sp>
      <p:sp>
        <p:nvSpPr>
          <p:cNvPr id="2" name="Rechteck 1"/>
          <p:cNvSpPr/>
          <p:nvPr/>
        </p:nvSpPr>
        <p:spPr>
          <a:xfrm>
            <a:off x="251520" y="1352381"/>
            <a:ext cx="3230028" cy="492443"/>
          </a:xfrm>
          <a:prstGeom prst="rect">
            <a:avLst/>
          </a:prstGeom>
        </p:spPr>
        <p:txBody>
          <a:bodyPr wrap="square">
            <a:spAutoFit/>
          </a:bodyPr>
          <a:lstStyle/>
          <a:p>
            <a:r>
              <a:rPr lang="de-DE" sz="2600" dirty="0">
                <a:solidFill>
                  <a:schemeClr val="tx2"/>
                </a:solidFill>
                <a:latin typeface="+mn-lt"/>
              </a:rPr>
              <a:t>Rahmenbedingungen </a:t>
            </a:r>
          </a:p>
        </p:txBody>
      </p:sp>
      <p:pic>
        <p:nvPicPr>
          <p:cNvPr id="1027" name="Picture 3">
            <a:extLst>
              <a:ext uri="{C183D7F6-B498-43B3-948B-1728B52AA6E4}">
                <adec:decorative xmlns:adec="http://schemas.microsoft.com/office/drawing/2017/decorative" xmlns=""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732" y="1412688"/>
            <a:ext cx="3363267" cy="4895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Inhaltsplatzhalter 5">
            <a:extLst>
              <a:ext uri="{FF2B5EF4-FFF2-40B4-BE49-F238E27FC236}">
                <a16:creationId xmlns:a16="http://schemas.microsoft.com/office/drawing/2014/main" id="{9989C772-9D07-4030-9DDF-81139BCA9E64}"/>
              </a:ext>
            </a:extLst>
          </p:cNvPr>
          <p:cNvSpPr>
            <a:spLocks noGrp="1"/>
          </p:cNvSpPr>
          <p:nvPr>
            <p:ph sz="quarter" idx="12"/>
          </p:nvPr>
        </p:nvSpPr>
        <p:spPr>
          <a:xfrm>
            <a:off x="251520" y="1916832"/>
            <a:ext cx="5832648" cy="3701490"/>
          </a:xfrm>
        </p:spPr>
        <p:txBody>
          <a:bodyPr/>
          <a:lstStyle/>
          <a:p>
            <a:pPr marL="342900" indent="-342900">
              <a:buFont typeface="Arial" panose="020B0604020202020204" pitchFamily="34" charset="0"/>
              <a:buChar char="•"/>
            </a:pPr>
            <a:r>
              <a:rPr lang="de-DE" dirty="0">
                <a:solidFill>
                  <a:srgbClr val="666666"/>
                </a:solidFill>
              </a:rPr>
              <a:t>Dauer: 2- 12 Monate</a:t>
            </a:r>
          </a:p>
          <a:p>
            <a:pPr marL="342900" indent="-342900">
              <a:buFont typeface="Arial" panose="020B0604020202020204" pitchFamily="34" charset="0"/>
              <a:buChar char="•"/>
            </a:pPr>
            <a:r>
              <a:rPr lang="de-DE" dirty="0">
                <a:solidFill>
                  <a:srgbClr val="666666"/>
                </a:solidFill>
              </a:rPr>
              <a:t>Lokale Initiative von Jugendlichen</a:t>
            </a:r>
          </a:p>
          <a:p>
            <a:pPr marL="342900" indent="-342900">
              <a:buFont typeface="Arial" panose="020B0604020202020204" pitchFamily="34" charset="0"/>
              <a:buChar char="•"/>
            </a:pPr>
            <a:r>
              <a:rPr lang="de-DE" dirty="0">
                <a:solidFill>
                  <a:srgbClr val="666666"/>
                </a:solidFill>
              </a:rPr>
              <a:t>Mindestens 5 Jugendliche</a:t>
            </a:r>
          </a:p>
          <a:p>
            <a:pPr marL="342900" indent="-342900">
              <a:buFont typeface="Arial" panose="020B0604020202020204" pitchFamily="34" charset="0"/>
              <a:buChar char="•"/>
            </a:pPr>
            <a:r>
              <a:rPr lang="de-DE" dirty="0">
                <a:solidFill>
                  <a:srgbClr val="666666"/>
                </a:solidFill>
              </a:rPr>
              <a:t>Im lokalen Umfeld</a:t>
            </a:r>
          </a:p>
          <a:p>
            <a:pPr marL="342900" indent="-342900">
              <a:buFont typeface="Arial" panose="020B0604020202020204" pitchFamily="34" charset="0"/>
              <a:buChar char="•"/>
            </a:pPr>
            <a:r>
              <a:rPr lang="de-DE" dirty="0">
                <a:solidFill>
                  <a:srgbClr val="666666"/>
                </a:solidFill>
              </a:rPr>
              <a:t>Mit europäischer Dimension</a:t>
            </a:r>
          </a:p>
          <a:p>
            <a:pPr marL="342900" indent="-342900">
              <a:buFont typeface="Arial" panose="020B0604020202020204" pitchFamily="34" charset="0"/>
              <a:buChar char="•"/>
            </a:pPr>
            <a:r>
              <a:rPr lang="de-DE" dirty="0">
                <a:solidFill>
                  <a:srgbClr val="666666"/>
                </a:solidFill>
              </a:rPr>
              <a:t>Bei Bedarf administrative Unterstützung </a:t>
            </a:r>
            <a:br>
              <a:rPr lang="de-DE" dirty="0">
                <a:solidFill>
                  <a:srgbClr val="666666"/>
                </a:solidFill>
              </a:rPr>
            </a:br>
            <a:r>
              <a:rPr lang="de-DE" dirty="0">
                <a:solidFill>
                  <a:srgbClr val="666666"/>
                </a:solidFill>
              </a:rPr>
              <a:t>von Organisationen</a:t>
            </a:r>
          </a:p>
          <a:p>
            <a:pPr marL="342900" indent="-342900">
              <a:buFont typeface="Arial" panose="020B0604020202020204" pitchFamily="34" charset="0"/>
              <a:buChar char="•"/>
            </a:pPr>
            <a:r>
              <a:rPr lang="de-DE" dirty="0">
                <a:solidFill>
                  <a:srgbClr val="666666"/>
                </a:solidFill>
              </a:rPr>
              <a:t>Bei Bedarf Unterstützung durch Coach</a:t>
            </a:r>
          </a:p>
          <a:p>
            <a:endParaRPr lang="de-DE" dirty="0"/>
          </a:p>
        </p:txBody>
      </p:sp>
    </p:spTree>
    <p:extLst>
      <p:ext uri="{BB962C8B-B14F-4D97-AF65-F5344CB8AC3E}">
        <p14:creationId xmlns:p14="http://schemas.microsoft.com/office/powerpoint/2010/main" val="2008839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2480" y="620688"/>
            <a:ext cx="8640000" cy="792000"/>
          </a:xfrm>
        </p:spPr>
        <p:txBody>
          <a:bodyPr/>
          <a:lstStyle/>
          <a:p>
            <a:r>
              <a:rPr lang="de-DE"/>
              <a:t>Solidaritätsprojekte</a:t>
            </a:r>
            <a:endParaRPr lang="de-DE" dirty="0"/>
          </a:p>
        </p:txBody>
      </p:sp>
      <p:sp>
        <p:nvSpPr>
          <p:cNvPr id="5" name="Textplatzhalter 4"/>
          <p:cNvSpPr>
            <a:spLocks noGrp="1"/>
          </p:cNvSpPr>
          <p:nvPr>
            <p:ph type="body" sz="quarter" idx="10"/>
          </p:nvPr>
        </p:nvSpPr>
        <p:spPr>
          <a:xfrm>
            <a:off x="251717" y="1340768"/>
            <a:ext cx="8640763" cy="861594"/>
          </a:xfrm>
        </p:spPr>
        <p:txBody>
          <a:bodyPr/>
          <a:lstStyle/>
          <a:p>
            <a:r>
              <a:rPr lang="de-DE" dirty="0"/>
              <a:t>Budget</a:t>
            </a:r>
          </a:p>
        </p:txBody>
      </p:sp>
      <p:sp>
        <p:nvSpPr>
          <p:cNvPr id="8" name="Textplatzhalter 4"/>
          <p:cNvSpPr>
            <a:spLocks noGrp="1"/>
          </p:cNvSpPr>
          <p:nvPr>
            <p:ph sz="quarter" idx="11"/>
          </p:nvPr>
        </p:nvSpPr>
        <p:spPr>
          <a:xfrm>
            <a:off x="251717" y="1916832"/>
            <a:ext cx="8640763" cy="4312920"/>
          </a:xfrm>
        </p:spPr>
        <p:txBody>
          <a:bodyPr/>
          <a:lstStyle/>
          <a:p>
            <a:pPr marL="342900" indent="-342900">
              <a:buFont typeface="Arial" panose="020B0604020202020204" pitchFamily="34" charset="0"/>
              <a:buChar char="•"/>
            </a:pPr>
            <a:r>
              <a:rPr lang="de-DE" dirty="0"/>
              <a:t>Pauschale für Projektmanagement: 500 €/Monat</a:t>
            </a:r>
          </a:p>
          <a:p>
            <a:pPr marL="342900" indent="-342900">
              <a:buFont typeface="Arial" panose="020B0604020202020204" pitchFamily="34" charset="0"/>
              <a:buChar char="•"/>
            </a:pPr>
            <a:r>
              <a:rPr lang="de-DE" dirty="0"/>
              <a:t>Projektlaufzeit max. 12 Monate </a:t>
            </a:r>
          </a:p>
          <a:p>
            <a:pPr marL="342900" indent="-342900">
              <a:buFont typeface="Arial" panose="020B0604020202020204" pitchFamily="34" charset="0"/>
              <a:buChar char="•"/>
            </a:pPr>
            <a:r>
              <a:rPr lang="de-DE" dirty="0"/>
              <a:t>Honorar für externen Coach (max. 12 Tage): 214 €/Tag</a:t>
            </a:r>
          </a:p>
          <a:p>
            <a:pPr marL="342900" indent="-342900">
              <a:buFont typeface="Arial" panose="020B0604020202020204" pitchFamily="34" charset="0"/>
              <a:buChar char="•"/>
            </a:pPr>
            <a:r>
              <a:rPr lang="de-DE" dirty="0"/>
              <a:t>Außergewöhnliche Kosten (100 %) zur Förderung der </a:t>
            </a:r>
            <a:br>
              <a:rPr lang="de-DE" dirty="0"/>
            </a:br>
            <a:r>
              <a:rPr lang="de-DE" dirty="0"/>
              <a:t>Beteiligung junger Menschen mit geringeren Chancen</a:t>
            </a:r>
          </a:p>
        </p:txBody>
      </p:sp>
    </p:spTree>
    <p:extLst>
      <p:ext uri="{BB962C8B-B14F-4D97-AF65-F5344CB8AC3E}">
        <p14:creationId xmlns:p14="http://schemas.microsoft.com/office/powerpoint/2010/main" val="1276887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5206" y="620688"/>
            <a:ext cx="7505146" cy="792000"/>
          </a:xfrm>
        </p:spPr>
        <p:txBody>
          <a:bodyPr/>
          <a:lstStyle/>
          <a:p>
            <a:r>
              <a:rPr lang="de-DE" dirty="0"/>
              <a:t>Das Europäische Solidaritätskorps</a:t>
            </a:r>
          </a:p>
        </p:txBody>
      </p:sp>
      <p:sp>
        <p:nvSpPr>
          <p:cNvPr id="15" name="Inhaltsplatzhalter 3"/>
          <p:cNvSpPr>
            <a:spLocks noGrp="1"/>
          </p:cNvSpPr>
          <p:nvPr>
            <p:ph sz="quarter" idx="12"/>
          </p:nvPr>
        </p:nvSpPr>
        <p:spPr>
          <a:xfrm>
            <a:off x="251520" y="1888029"/>
            <a:ext cx="6696744" cy="4277275"/>
          </a:xfrm>
        </p:spPr>
        <p:txBody>
          <a:bodyPr/>
          <a:lstStyle/>
          <a:p>
            <a:pPr>
              <a:defRPr/>
            </a:pPr>
            <a:r>
              <a:rPr lang="de-DE" dirty="0">
                <a:solidFill>
                  <a:srgbClr val="A81573"/>
                </a:solidFill>
              </a:rPr>
              <a:t>Aktuelle Laufzeit</a:t>
            </a:r>
          </a:p>
          <a:p>
            <a:pPr>
              <a:defRPr/>
            </a:pPr>
            <a:r>
              <a:rPr lang="de-DE" dirty="0">
                <a:solidFill>
                  <a:srgbClr val="666666"/>
                </a:solidFill>
                <a:latin typeface="Calibri" charset="0"/>
                <a:ea typeface="ＭＳ Ｐゴシック" charset="0"/>
                <a:cs typeface="ＭＳ Ｐゴシック" charset="0"/>
              </a:rPr>
              <a:t>Oktober 2018 - 31. Dezember 2020</a:t>
            </a:r>
          </a:p>
          <a:p>
            <a:pPr marL="342900" indent="-342900">
              <a:buFont typeface="Arial" panose="020B0604020202020204" pitchFamily="34" charset="0"/>
              <a:buChar char="•"/>
              <a:defRPr/>
            </a:pPr>
            <a:endParaRPr lang="de-DE" dirty="0">
              <a:solidFill>
                <a:schemeClr val="tx1">
                  <a:lumMod val="65000"/>
                  <a:lumOff val="35000"/>
                </a:schemeClr>
              </a:solidFill>
              <a:latin typeface="Calibri" charset="0"/>
              <a:ea typeface="ＭＳ Ｐゴシック" charset="0"/>
              <a:cs typeface="ＭＳ Ｐゴシック" charset="0"/>
            </a:endParaRPr>
          </a:p>
          <a:p>
            <a:pPr>
              <a:defRPr/>
            </a:pPr>
            <a:r>
              <a:rPr lang="de-DE" dirty="0">
                <a:solidFill>
                  <a:srgbClr val="A81573"/>
                </a:solidFill>
              </a:rPr>
              <a:t>Budget </a:t>
            </a:r>
          </a:p>
          <a:p>
            <a:pPr marL="342900" indent="-342900">
              <a:buFont typeface="Arial" panose="020B0604020202020204" pitchFamily="34" charset="0"/>
              <a:buChar char="•"/>
              <a:defRPr/>
            </a:pPr>
            <a:r>
              <a:rPr lang="de-DE" dirty="0">
                <a:solidFill>
                  <a:srgbClr val="666666"/>
                </a:solidFill>
                <a:latin typeface="Calibri" charset="0"/>
                <a:ea typeface="ＭＳ Ｐゴシック" charset="0"/>
                <a:cs typeface="ＭＳ Ｐゴシック" charset="0"/>
              </a:rPr>
              <a:t>375,6 Mio € für ganz Europa</a:t>
            </a:r>
          </a:p>
          <a:p>
            <a:pPr marL="342900" indent="-342900">
              <a:buFont typeface="Arial" panose="020B0604020202020204" pitchFamily="34" charset="0"/>
              <a:buChar char="•"/>
              <a:defRPr/>
            </a:pPr>
            <a:r>
              <a:rPr lang="de-DE" dirty="0">
                <a:solidFill>
                  <a:srgbClr val="666666"/>
                </a:solidFill>
                <a:latin typeface="Calibri" charset="0"/>
                <a:ea typeface="ＭＳ Ｐゴシック" charset="0"/>
                <a:cs typeface="ＭＳ Ｐゴシック" charset="0"/>
              </a:rPr>
              <a:t>18 Mio € für Deutschland in 2020</a:t>
            </a:r>
          </a:p>
          <a:p>
            <a:pPr marL="342900" indent="-342900">
              <a:buFont typeface="Arial" panose="020B0604020202020204" pitchFamily="34" charset="0"/>
              <a:buChar char="•"/>
              <a:defRPr/>
            </a:pPr>
            <a:r>
              <a:rPr lang="de-DE" dirty="0">
                <a:solidFill>
                  <a:srgbClr val="666666"/>
                </a:solidFill>
                <a:latin typeface="Calibri" charset="0"/>
                <a:ea typeface="ＭＳ Ｐゴシック" charset="0"/>
                <a:cs typeface="ＭＳ Ｐゴシック" charset="0"/>
              </a:rPr>
              <a:t>90% Freiwilligenprojekte, </a:t>
            </a:r>
            <a:br>
              <a:rPr lang="de-DE" dirty="0">
                <a:solidFill>
                  <a:srgbClr val="666666"/>
                </a:solidFill>
                <a:latin typeface="Calibri" charset="0"/>
                <a:ea typeface="ＭＳ Ｐゴシック" charset="0"/>
                <a:cs typeface="ＭＳ Ｐゴシック" charset="0"/>
              </a:rPr>
            </a:br>
            <a:r>
              <a:rPr lang="de-DE" dirty="0">
                <a:solidFill>
                  <a:srgbClr val="666666"/>
                </a:solidFill>
                <a:latin typeface="Calibri" charset="0"/>
                <a:ea typeface="ＭＳ Ｐゴシック" charset="0"/>
                <a:cs typeface="ＭＳ Ｐゴシック" charset="0"/>
              </a:rPr>
              <a:t>10% Praktika und Arbeitsstellen</a:t>
            </a:r>
          </a:p>
          <a:p>
            <a:pPr lvl="1" indent="0">
              <a:buNone/>
              <a:defRPr/>
            </a:pPr>
            <a:endParaRPr lang="de-DE" dirty="0">
              <a:solidFill>
                <a:schemeClr val="tx1">
                  <a:lumMod val="65000"/>
                  <a:lumOff val="35000"/>
                </a:schemeClr>
              </a:solidFill>
              <a:latin typeface="Calibri" charset="0"/>
              <a:ea typeface="ＭＳ Ｐゴシック" charset="0"/>
              <a:cs typeface="ＭＳ Ｐゴシック" charset="0"/>
            </a:endParaRPr>
          </a:p>
          <a:p>
            <a:pPr>
              <a:defRPr/>
            </a:pPr>
            <a:r>
              <a:rPr lang="de-DE" dirty="0">
                <a:solidFill>
                  <a:srgbClr val="A81573"/>
                </a:solidFill>
              </a:rPr>
              <a:t>Ziel</a:t>
            </a:r>
          </a:p>
          <a:p>
            <a:pPr>
              <a:defRPr/>
            </a:pPr>
            <a:r>
              <a:rPr lang="de-DE" dirty="0">
                <a:solidFill>
                  <a:srgbClr val="666666"/>
                </a:solidFill>
                <a:latin typeface="Calibri" charset="0"/>
                <a:ea typeface="ＭＳ Ｐゴシック" charset="0"/>
                <a:cs typeface="ＭＳ Ｐゴシック" charset="0"/>
              </a:rPr>
              <a:t>100.000 junge Menschen erreichen</a:t>
            </a:r>
          </a:p>
          <a:p>
            <a:pPr>
              <a:defRPr/>
            </a:pPr>
            <a:endParaRPr lang="de-DE"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152433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2480" y="620688"/>
            <a:ext cx="8640000" cy="792000"/>
          </a:xfrm>
        </p:spPr>
        <p:txBody>
          <a:bodyPr/>
          <a:lstStyle/>
          <a:p>
            <a:r>
              <a:rPr lang="de-DE"/>
              <a:t>Solidaritätsprojekte</a:t>
            </a:r>
            <a:endParaRPr lang="de-DE" dirty="0"/>
          </a:p>
        </p:txBody>
      </p:sp>
      <p:sp>
        <p:nvSpPr>
          <p:cNvPr id="5" name="Textplatzhalter 4"/>
          <p:cNvSpPr>
            <a:spLocks noGrp="1"/>
          </p:cNvSpPr>
          <p:nvPr>
            <p:ph type="body" sz="quarter" idx="10"/>
          </p:nvPr>
        </p:nvSpPr>
        <p:spPr>
          <a:xfrm>
            <a:off x="251717" y="1340768"/>
            <a:ext cx="8640763" cy="861594"/>
          </a:xfrm>
        </p:spPr>
        <p:txBody>
          <a:bodyPr/>
          <a:lstStyle/>
          <a:p>
            <a:r>
              <a:rPr lang="de-DE" dirty="0"/>
              <a:t>Projektbeispiele</a:t>
            </a:r>
          </a:p>
        </p:txBody>
      </p:sp>
      <p:sp>
        <p:nvSpPr>
          <p:cNvPr id="6" name="Inhaltsplatzhalter 5"/>
          <p:cNvSpPr>
            <a:spLocks noGrp="1"/>
          </p:cNvSpPr>
          <p:nvPr>
            <p:ph sz="quarter" idx="11"/>
          </p:nvPr>
        </p:nvSpPr>
        <p:spPr>
          <a:xfrm>
            <a:off x="251717" y="1916832"/>
            <a:ext cx="8640763" cy="4312920"/>
          </a:xfrm>
        </p:spPr>
        <p:txBody>
          <a:bodyPr/>
          <a:lstStyle/>
          <a:p>
            <a:r>
              <a:rPr lang="de-DE" dirty="0"/>
              <a:t>Das thematische Spektrum von Solidaritätsprojekten ist groß … </a:t>
            </a:r>
          </a:p>
          <a:p>
            <a:endParaRPr lang="de-DE" dirty="0"/>
          </a:p>
          <a:p>
            <a:pPr marL="342900" indent="-342900">
              <a:buFont typeface="Arial" panose="020B0604020202020204" pitchFamily="34" charset="0"/>
              <a:buChar char="•"/>
            </a:pPr>
            <a:r>
              <a:rPr lang="de-DE" dirty="0"/>
              <a:t>Interkulturelle Koch-Events</a:t>
            </a:r>
          </a:p>
          <a:p>
            <a:pPr marL="342900" indent="-342900">
              <a:buFont typeface="Arial" panose="020B0604020202020204" pitchFamily="34" charset="0"/>
              <a:buChar char="•"/>
            </a:pPr>
            <a:r>
              <a:rPr lang="de-DE" dirty="0"/>
              <a:t>Street Art-Projekte zusammen mit jungen Geflüchteten </a:t>
            </a:r>
          </a:p>
          <a:p>
            <a:pPr marL="342900" indent="-342900">
              <a:buFont typeface="Arial" panose="020B0604020202020204" pitchFamily="34" charset="0"/>
              <a:buChar char="•"/>
            </a:pPr>
            <a:r>
              <a:rPr lang="de-DE" dirty="0"/>
              <a:t>Info-Kampagne zur Europawahl an Schulen </a:t>
            </a:r>
          </a:p>
          <a:p>
            <a:pPr marL="342900" indent="-342900">
              <a:buFont typeface="Arial" panose="020B0604020202020204" pitchFamily="34" charset="0"/>
              <a:buChar char="•"/>
            </a:pPr>
            <a:r>
              <a:rPr lang="de-DE" dirty="0"/>
              <a:t>Spielnachmittage in Einrichtungen betreuten Wohnens</a:t>
            </a:r>
          </a:p>
          <a:p>
            <a:pPr marL="342900" indent="-342900">
              <a:buFont typeface="Arial" panose="020B0604020202020204" pitchFamily="34" charset="0"/>
              <a:buChar char="•"/>
            </a:pPr>
            <a:r>
              <a:rPr lang="de-DE" dirty="0"/>
              <a:t>Europafestivals</a:t>
            </a:r>
          </a:p>
          <a:p>
            <a:pPr marL="342900" indent="-342900">
              <a:buFont typeface="Arial" panose="020B0604020202020204" pitchFamily="34" charset="0"/>
              <a:buChar char="•"/>
            </a:pPr>
            <a:r>
              <a:rPr lang="de-DE" dirty="0"/>
              <a:t>Workshops an Schulen und Universitäten zum Thema Nachhaltigkeit</a:t>
            </a:r>
          </a:p>
          <a:p>
            <a:endParaRPr lang="de-DE" dirty="0"/>
          </a:p>
        </p:txBody>
      </p:sp>
    </p:spTree>
    <p:extLst>
      <p:ext uri="{BB962C8B-B14F-4D97-AF65-F5344CB8AC3E}">
        <p14:creationId xmlns:p14="http://schemas.microsoft.com/office/powerpoint/2010/main" val="33452937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Allgemeine Informationen</a:t>
            </a:r>
          </a:p>
        </p:txBody>
      </p:sp>
    </p:spTree>
    <p:extLst>
      <p:ext uri="{BB962C8B-B14F-4D97-AF65-F5344CB8AC3E}">
        <p14:creationId xmlns:p14="http://schemas.microsoft.com/office/powerpoint/2010/main" val="120895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620688"/>
            <a:ext cx="4464298" cy="792000"/>
          </a:xfrm>
        </p:spPr>
        <p:txBody>
          <a:bodyPr/>
          <a:lstStyle/>
          <a:p>
            <a:r>
              <a:rPr lang="de-DE" smtClean="0"/>
              <a:t>Antragsfristen</a:t>
            </a:r>
            <a:endParaRPr lang="de-DE" dirty="0"/>
          </a:p>
        </p:txBody>
      </p:sp>
      <p:sp>
        <p:nvSpPr>
          <p:cNvPr id="4" name="Inhaltsplatzhalter 3"/>
          <p:cNvSpPr>
            <a:spLocks noGrp="1"/>
          </p:cNvSpPr>
          <p:nvPr>
            <p:ph sz="quarter" idx="12"/>
          </p:nvPr>
        </p:nvSpPr>
        <p:spPr>
          <a:xfrm>
            <a:off x="251520" y="1916832"/>
            <a:ext cx="6912768" cy="4277275"/>
          </a:xfrm>
        </p:spPr>
        <p:txBody>
          <a:bodyPr/>
          <a:lstStyle/>
          <a:p>
            <a:pPr marL="342900" indent="-342900">
              <a:buFont typeface="Arial" panose="020B0604020202020204" pitchFamily="34" charset="0"/>
              <a:buChar char="•"/>
            </a:pPr>
            <a:r>
              <a:rPr lang="de-DE" altLang="de-DE" b="1" dirty="0" smtClean="0">
                <a:solidFill>
                  <a:srgbClr val="666666"/>
                </a:solidFill>
                <a:ea typeface="ＭＳ Ｐゴシック" pitchFamily="-103" charset="-128"/>
              </a:rPr>
              <a:t>07. Mai</a:t>
            </a:r>
            <a:r>
              <a:rPr lang="de-DE" altLang="de-DE" dirty="0" smtClean="0">
                <a:solidFill>
                  <a:srgbClr val="666666"/>
                </a:solidFill>
                <a:ea typeface="ＭＳ Ｐゴシック" pitchFamily="-103" charset="-128"/>
              </a:rPr>
              <a:t>, </a:t>
            </a:r>
            <a:r>
              <a:rPr lang="de-DE" altLang="de-DE" dirty="0">
                <a:solidFill>
                  <a:srgbClr val="666666"/>
                </a:solidFill>
                <a:ea typeface="ＭＳ Ｐゴシック" pitchFamily="-103" charset="-128"/>
              </a:rPr>
              <a:t>12:00 Uhr</a:t>
            </a:r>
          </a:p>
          <a:p>
            <a:pPr marL="342900" indent="-342900">
              <a:buFont typeface="Arial" panose="020B0604020202020204" pitchFamily="34" charset="0"/>
              <a:buChar char="•"/>
            </a:pPr>
            <a:r>
              <a:rPr lang="de-DE" altLang="de-DE" b="1" dirty="0">
                <a:solidFill>
                  <a:srgbClr val="666666"/>
                </a:solidFill>
                <a:ea typeface="ＭＳ Ｐゴシック" pitchFamily="-103" charset="-128"/>
              </a:rPr>
              <a:t>01. Oktober</a:t>
            </a:r>
            <a:r>
              <a:rPr lang="de-DE" altLang="de-DE" dirty="0">
                <a:solidFill>
                  <a:srgbClr val="666666"/>
                </a:solidFill>
                <a:ea typeface="ＭＳ Ｐゴシック" pitchFamily="-103" charset="-128"/>
              </a:rPr>
              <a:t>, 12:00 Uhr</a:t>
            </a:r>
          </a:p>
          <a:p>
            <a:pPr marL="342900" indent="-342900">
              <a:buFont typeface="Arial" panose="020B0604020202020204" pitchFamily="34" charset="0"/>
              <a:buChar char="•"/>
            </a:pPr>
            <a:endParaRPr lang="de-DE" altLang="de-DE" dirty="0">
              <a:solidFill>
                <a:srgbClr val="666666"/>
              </a:solidFill>
              <a:ea typeface="ＭＳ Ｐゴシック" pitchFamily="-103" charset="-128"/>
            </a:endParaRPr>
          </a:p>
          <a:p>
            <a:r>
              <a:rPr lang="de-DE" altLang="de-DE" dirty="0">
                <a:solidFill>
                  <a:srgbClr val="666666"/>
                </a:solidFill>
                <a:ea typeface="ＭＳ Ｐゴシック" pitchFamily="-103" charset="-128"/>
              </a:rPr>
              <a:t>Gleiche Antragsfristen wie z. B. in Erasmus+ JUGEND IN AKTION</a:t>
            </a:r>
          </a:p>
          <a:p>
            <a:endParaRPr lang="de-DE" dirty="0"/>
          </a:p>
        </p:txBody>
      </p:sp>
      <p:sp>
        <p:nvSpPr>
          <p:cNvPr id="3" name="Textplatzhalter 2"/>
          <p:cNvSpPr>
            <a:spLocks noGrp="1"/>
          </p:cNvSpPr>
          <p:nvPr>
            <p:ph type="body" sz="quarter" idx="4294967295"/>
          </p:nvPr>
        </p:nvSpPr>
        <p:spPr>
          <a:xfrm>
            <a:off x="251718" y="1340768"/>
            <a:ext cx="8640762" cy="576064"/>
          </a:xfrm>
          <a:prstGeom prst="rect">
            <a:avLst/>
          </a:prstGeom>
        </p:spPr>
        <p:txBody>
          <a:bodyPr/>
          <a:lstStyle/>
          <a:p>
            <a:pPr marL="0" indent="0">
              <a:buNone/>
            </a:pPr>
            <a:r>
              <a:rPr lang="de-DE" sz="2600" dirty="0">
                <a:solidFill>
                  <a:srgbClr val="A81573"/>
                </a:solidFill>
              </a:rPr>
              <a:t>Für alle Aktionen</a:t>
            </a:r>
          </a:p>
        </p:txBody>
      </p:sp>
    </p:spTree>
    <p:extLst>
      <p:ext uri="{BB962C8B-B14F-4D97-AF65-F5344CB8AC3E}">
        <p14:creationId xmlns:p14="http://schemas.microsoft.com/office/powerpoint/2010/main" val="4107063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252480" y="620688"/>
            <a:ext cx="8640000" cy="792000"/>
          </a:xfrm>
        </p:spPr>
        <p:txBody>
          <a:bodyPr/>
          <a:lstStyle/>
          <a:p>
            <a:r>
              <a:rPr lang="de-DE" dirty="0"/>
              <a:t>Qualitätssiegel</a:t>
            </a:r>
          </a:p>
        </p:txBody>
      </p:sp>
      <p:sp>
        <p:nvSpPr>
          <p:cNvPr id="5" name="Textplatzhalter 4"/>
          <p:cNvSpPr>
            <a:spLocks noGrp="1"/>
          </p:cNvSpPr>
          <p:nvPr>
            <p:ph type="body" sz="quarter" idx="10"/>
          </p:nvPr>
        </p:nvSpPr>
        <p:spPr>
          <a:xfrm>
            <a:off x="251717" y="1340768"/>
            <a:ext cx="8640763" cy="861594"/>
          </a:xfrm>
        </p:spPr>
        <p:txBody>
          <a:bodyPr/>
          <a:lstStyle/>
          <a:p>
            <a:r>
              <a:rPr lang="de-DE" dirty="0"/>
              <a:t>Ihr Schlüssel </a:t>
            </a:r>
            <a:r>
              <a:rPr lang="de-DE"/>
              <a:t>zur Antragstellung</a:t>
            </a:r>
            <a:endParaRPr lang="de-DE" dirty="0"/>
          </a:p>
          <a:p>
            <a:endParaRPr lang="de-DE" dirty="0"/>
          </a:p>
          <a:p>
            <a:endParaRPr lang="de-DE" dirty="0"/>
          </a:p>
        </p:txBody>
      </p:sp>
      <p:sp>
        <p:nvSpPr>
          <p:cNvPr id="8" name="Textplatzhalter 4"/>
          <p:cNvSpPr>
            <a:spLocks noGrp="1"/>
          </p:cNvSpPr>
          <p:nvPr>
            <p:ph sz="quarter" idx="11"/>
          </p:nvPr>
        </p:nvSpPr>
        <p:spPr>
          <a:xfrm>
            <a:off x="251717" y="1916832"/>
            <a:ext cx="8640763" cy="4784752"/>
          </a:xfrm>
        </p:spPr>
        <p:txBody>
          <a:bodyPr/>
          <a:lstStyle/>
          <a:p>
            <a:pPr marL="342900" indent="-342900">
              <a:buFont typeface="Arial" panose="020B0604020202020204" pitchFamily="34" charset="0"/>
              <a:buChar char="•"/>
            </a:pPr>
            <a:r>
              <a:rPr lang="de-DE" dirty="0"/>
              <a:t>Prinzip wie Akkreditierung im Europäischen Freiwilligendienst (EFD)</a:t>
            </a:r>
          </a:p>
          <a:p>
            <a:pPr marL="342900" indent="-342900">
              <a:buFont typeface="Arial" panose="020B0604020202020204" pitchFamily="34" charset="0"/>
              <a:buChar char="•"/>
            </a:pPr>
            <a:r>
              <a:rPr lang="de-DE" dirty="0"/>
              <a:t>EFD-Akkreditierungen behalten ihre Gültigkeit</a:t>
            </a:r>
          </a:p>
          <a:p>
            <a:pPr marL="342900" indent="-342900">
              <a:buFont typeface="Arial" panose="020B0604020202020204" pitchFamily="34" charset="0"/>
              <a:buChar char="•"/>
            </a:pPr>
            <a:r>
              <a:rPr lang="de-DE" dirty="0"/>
              <a:t>2 Rollen der Organisationen </a:t>
            </a:r>
          </a:p>
          <a:p>
            <a:pPr marL="1200150" lvl="1" indent="-457200">
              <a:buFont typeface="+mj-lt"/>
              <a:buAutoNum type="alphaLcParenR"/>
            </a:pPr>
            <a:r>
              <a:rPr lang="de-DE" dirty="0"/>
              <a:t>Aufnahmeorganisationn </a:t>
            </a:r>
          </a:p>
          <a:p>
            <a:pPr marL="1200150" lvl="1" indent="-457200">
              <a:buFont typeface="+mj-lt"/>
              <a:buAutoNum type="alphaLcParenR"/>
            </a:pPr>
            <a:r>
              <a:rPr lang="de-DE" dirty="0"/>
              <a:t>Unterstützende Organisation </a:t>
            </a:r>
          </a:p>
          <a:p>
            <a:pPr marL="342900" indent="-342900">
              <a:buFont typeface="Arial" panose="020B0604020202020204" pitchFamily="34" charset="0"/>
              <a:buChar char="•"/>
            </a:pPr>
            <a:r>
              <a:rPr lang="de-DE" dirty="0"/>
              <a:t>Unterschiedliche Qualtätssiegel für Freiwilligentätigkeiten, Praktika und Jobs</a:t>
            </a:r>
          </a:p>
          <a:p>
            <a:pPr marL="342900" indent="-342900">
              <a:buFont typeface="Arial" panose="020B0604020202020204" pitchFamily="34" charset="0"/>
              <a:buChar char="•"/>
            </a:pPr>
            <a:r>
              <a:rPr lang="de-DE" dirty="0"/>
              <a:t>Dachorganisationen können für </a:t>
            </a:r>
            <a:r>
              <a:rPr lang="de-DE" i="1" dirty="0"/>
              <a:t>affiliated entities</a:t>
            </a:r>
            <a:r>
              <a:rPr lang="de-DE" dirty="0"/>
              <a:t> beantragen</a:t>
            </a:r>
          </a:p>
          <a:p>
            <a:pPr marL="342900" indent="-342900">
              <a:buFont typeface="Arial" panose="020B0604020202020204" pitchFamily="34" charset="0"/>
              <a:buChar char="•"/>
            </a:pPr>
            <a:r>
              <a:rPr lang="de-DE" dirty="0"/>
              <a:t>Beantragung jederzeit möglich</a:t>
            </a:r>
          </a:p>
          <a:p>
            <a:pPr marL="342900" indent="-342900">
              <a:buFont typeface="Arial" panose="020B0604020202020204" pitchFamily="34" charset="0"/>
              <a:buChar char="•"/>
            </a:pPr>
            <a:endParaRPr lang="de-DE" dirty="0"/>
          </a:p>
          <a:p>
            <a:endParaRPr lang="de-DE" dirty="0"/>
          </a:p>
        </p:txBody>
      </p:sp>
    </p:spTree>
    <p:extLst>
      <p:ext uri="{BB962C8B-B14F-4D97-AF65-F5344CB8AC3E}">
        <p14:creationId xmlns:p14="http://schemas.microsoft.com/office/powerpoint/2010/main" val="3480437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2480" y="620688"/>
            <a:ext cx="8640000" cy="792000"/>
          </a:xfrm>
        </p:spPr>
        <p:txBody>
          <a:bodyPr/>
          <a:lstStyle/>
          <a:p>
            <a:r>
              <a:rPr lang="de-DE" dirty="0"/>
              <a:t>Weitere Qualitätsmaßnahmen </a:t>
            </a:r>
          </a:p>
        </p:txBody>
      </p:sp>
      <p:sp>
        <p:nvSpPr>
          <p:cNvPr id="4" name="Inhaltsplatzhalter 3"/>
          <p:cNvSpPr>
            <a:spLocks noGrp="1"/>
          </p:cNvSpPr>
          <p:nvPr>
            <p:ph sz="quarter" idx="11"/>
          </p:nvPr>
        </p:nvSpPr>
        <p:spPr>
          <a:xfrm>
            <a:off x="251520" y="1916832"/>
            <a:ext cx="8640763" cy="4312920"/>
          </a:xfrm>
        </p:spPr>
        <p:txBody>
          <a:bodyPr/>
          <a:lstStyle/>
          <a:p>
            <a:r>
              <a:rPr lang="de-DE" sz="2600" dirty="0">
                <a:solidFill>
                  <a:schemeClr val="tx2"/>
                </a:solidFill>
              </a:rPr>
              <a:t>Während der Einsätze</a:t>
            </a:r>
          </a:p>
          <a:p>
            <a:pPr marL="342900" indent="-342900">
              <a:buFont typeface="Arial" panose="020B0604020202020204" pitchFamily="34" charset="0"/>
              <a:buChar char="•"/>
            </a:pPr>
            <a:r>
              <a:rPr lang="de-DE" dirty="0">
                <a:solidFill>
                  <a:srgbClr val="666666"/>
                </a:solidFill>
              </a:rPr>
              <a:t>Begleitseminare</a:t>
            </a:r>
          </a:p>
          <a:p>
            <a:pPr marL="342900" indent="-342900">
              <a:buFont typeface="Arial" panose="020B0604020202020204" pitchFamily="34" charset="0"/>
              <a:buChar char="•"/>
            </a:pPr>
            <a:r>
              <a:rPr lang="de-DE" dirty="0">
                <a:solidFill>
                  <a:srgbClr val="666666"/>
                </a:solidFill>
              </a:rPr>
              <a:t>Sprachkurse vor Ort und online (</a:t>
            </a:r>
            <a:r>
              <a:rPr lang="de-DE" i="1" dirty="0">
                <a:solidFill>
                  <a:srgbClr val="666666"/>
                </a:solidFill>
              </a:rPr>
              <a:t>Online Linguistic Support - OLS</a:t>
            </a:r>
            <a:r>
              <a:rPr lang="de-DE" dirty="0">
                <a:solidFill>
                  <a:srgbClr val="666666"/>
                </a:solidFill>
              </a:rPr>
              <a:t>)</a:t>
            </a:r>
          </a:p>
          <a:p>
            <a:pPr marL="342900" indent="-342900">
              <a:buFont typeface="Arial" panose="020B0604020202020204" pitchFamily="34" charset="0"/>
              <a:buChar char="•"/>
            </a:pPr>
            <a:r>
              <a:rPr lang="de-DE" dirty="0">
                <a:solidFill>
                  <a:srgbClr val="666666"/>
                </a:solidFill>
              </a:rPr>
              <a:t>Versicherung</a:t>
            </a:r>
          </a:p>
          <a:p>
            <a:pPr marL="342900" indent="-342900">
              <a:buFont typeface="Arial" panose="020B0604020202020204" pitchFamily="34" charset="0"/>
              <a:buChar char="•"/>
            </a:pPr>
            <a:r>
              <a:rPr lang="de-DE" dirty="0">
                <a:solidFill>
                  <a:srgbClr val="666666"/>
                </a:solidFill>
              </a:rPr>
              <a:t>Betreuung / Coaching durch Monitoring Group</a:t>
            </a:r>
          </a:p>
          <a:p>
            <a:pPr marL="342900" indent="-342900">
              <a:buFont typeface="Arial" panose="020B0604020202020204" pitchFamily="34" charset="0"/>
              <a:buChar char="•"/>
            </a:pPr>
            <a:endParaRPr lang="de-DE" dirty="0">
              <a:solidFill>
                <a:schemeClr val="tx1">
                  <a:lumMod val="65000"/>
                  <a:lumOff val="35000"/>
                </a:schemeClr>
              </a:solidFill>
            </a:endParaRPr>
          </a:p>
          <a:p>
            <a:r>
              <a:rPr lang="de-DE" sz="2600" dirty="0">
                <a:solidFill>
                  <a:schemeClr val="tx2"/>
                </a:solidFill>
              </a:rPr>
              <a:t>Nach den Einsätzen</a:t>
            </a:r>
          </a:p>
          <a:p>
            <a:pPr marL="342900" indent="-342900">
              <a:buFont typeface="Arial" panose="020B0604020202020204" pitchFamily="34" charset="0"/>
              <a:buChar char="•"/>
            </a:pPr>
            <a:r>
              <a:rPr lang="de-DE" dirty="0">
                <a:solidFill>
                  <a:srgbClr val="666666"/>
                </a:solidFill>
              </a:rPr>
              <a:t>Teilnahme-Bescheinigung und Dokumentation des Kompetenzerwerbs </a:t>
            </a:r>
          </a:p>
          <a:p>
            <a:pPr marL="1085850" lvl="1" indent="-342900">
              <a:buFont typeface="Arial" panose="020B0604020202020204" pitchFamily="34" charset="0"/>
              <a:buChar char="•"/>
            </a:pPr>
            <a:r>
              <a:rPr lang="de-DE" dirty="0"/>
              <a:t>ESK-Zertifikat</a:t>
            </a:r>
          </a:p>
          <a:p>
            <a:pPr marL="1085850" lvl="1" indent="-342900">
              <a:buFont typeface="Arial" panose="020B0604020202020204" pitchFamily="34" charset="0"/>
              <a:buChar char="•"/>
            </a:pPr>
            <a:r>
              <a:rPr lang="de-DE" dirty="0"/>
              <a:t>Youthpass/Europass</a:t>
            </a:r>
          </a:p>
          <a:p>
            <a:endParaRPr lang="de-DE" dirty="0">
              <a:solidFill>
                <a:schemeClr val="tx1">
                  <a:lumMod val="65000"/>
                  <a:lumOff val="35000"/>
                </a:schemeClr>
              </a:solidFill>
            </a:endParaRPr>
          </a:p>
        </p:txBody>
      </p:sp>
    </p:spTree>
    <p:extLst>
      <p:ext uri="{BB962C8B-B14F-4D97-AF65-F5344CB8AC3E}">
        <p14:creationId xmlns:p14="http://schemas.microsoft.com/office/powerpoint/2010/main" val="33244728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2480" y="620688"/>
            <a:ext cx="8640000" cy="792000"/>
          </a:xfrm>
        </p:spPr>
        <p:txBody>
          <a:bodyPr/>
          <a:lstStyle/>
          <a:p>
            <a:r>
              <a:rPr lang="de-DE" dirty="0"/>
              <a:t>Unterstützungsangebote</a:t>
            </a:r>
          </a:p>
        </p:txBody>
      </p:sp>
      <p:sp>
        <p:nvSpPr>
          <p:cNvPr id="4" name="Inhaltsplatzhalter 3"/>
          <p:cNvSpPr>
            <a:spLocks noGrp="1"/>
          </p:cNvSpPr>
          <p:nvPr>
            <p:ph sz="quarter" idx="11"/>
          </p:nvPr>
        </p:nvSpPr>
        <p:spPr>
          <a:xfrm>
            <a:off x="251520" y="1924392"/>
            <a:ext cx="8640763" cy="4312920"/>
          </a:xfrm>
        </p:spPr>
        <p:txBody>
          <a:bodyPr/>
          <a:lstStyle/>
          <a:p>
            <a:pPr marL="342900" indent="-342900">
              <a:spcBef>
                <a:spcPts val="480"/>
              </a:spcBef>
              <a:buFont typeface="Arial" panose="020B0604020202020204" pitchFamily="34" charset="0"/>
              <a:buChar char="•"/>
            </a:pPr>
            <a:r>
              <a:rPr lang="de-DE" dirty="0">
                <a:solidFill>
                  <a:srgbClr val="666666"/>
                </a:solidFill>
              </a:rPr>
              <a:t>Telefonische Beratung jederzeit möglich</a:t>
            </a:r>
          </a:p>
          <a:p>
            <a:pPr marL="714375" lvl="1" indent="-342900" defTabSz="257175">
              <a:spcBef>
                <a:spcPts val="480"/>
              </a:spcBef>
              <a:buFont typeface="Arial" panose="020B0604020202020204" pitchFamily="34" charset="0"/>
              <a:buChar char="•"/>
            </a:pPr>
            <a:r>
              <a:rPr lang="de-DE" dirty="0"/>
              <a:t>JUGEND für Europa (Nationale Agentur ESK): </a:t>
            </a:r>
            <a:br>
              <a:rPr lang="de-DE" dirty="0"/>
            </a:br>
            <a:r>
              <a:rPr lang="de-DE" dirty="0"/>
              <a:t>Ansprechpartner/-innen nach Bundesland</a:t>
            </a:r>
          </a:p>
          <a:p>
            <a:pPr marL="1085850" lvl="1" indent="-342900">
              <a:spcBef>
                <a:spcPts val="480"/>
              </a:spcBef>
              <a:buFont typeface="Arial" panose="020B0604020202020204" pitchFamily="34" charset="0"/>
              <a:buChar char="•"/>
            </a:pPr>
            <a:endParaRPr lang="de-DE" dirty="0">
              <a:solidFill>
                <a:schemeClr val="tx1">
                  <a:lumMod val="65000"/>
                  <a:lumOff val="35000"/>
                </a:schemeClr>
              </a:solidFill>
            </a:endParaRPr>
          </a:p>
          <a:p>
            <a:pPr marL="342900" indent="-342900">
              <a:spcBef>
                <a:spcPts val="480"/>
              </a:spcBef>
              <a:buFont typeface="Arial" panose="020B0604020202020204" pitchFamily="34" charset="0"/>
              <a:buChar char="•"/>
            </a:pPr>
            <a:r>
              <a:rPr lang="de-DE" dirty="0">
                <a:solidFill>
                  <a:srgbClr val="666666"/>
                </a:solidFill>
              </a:rPr>
              <a:t>Seminare, Trainings und Vernetzungsaktivitäten in ganz Europa</a:t>
            </a:r>
          </a:p>
          <a:p>
            <a:pPr marL="714375" lvl="1" indent="-342900">
              <a:spcBef>
                <a:spcPts val="480"/>
              </a:spcBef>
              <a:buFont typeface="Arial" panose="020B0604020202020204" pitchFamily="34" charset="0"/>
              <a:buChar char="•"/>
            </a:pPr>
            <a:r>
              <a:rPr lang="de-DE" b="1" dirty="0"/>
              <a:t>Treffpunkt.ESK</a:t>
            </a:r>
            <a:r>
              <a:rPr lang="de-DE" dirty="0"/>
              <a:t>, jährliches Vernetzungstreffen von Trägerorganisationen </a:t>
            </a:r>
          </a:p>
          <a:p>
            <a:pPr marL="714375" lvl="1" indent="-342900">
              <a:spcBef>
                <a:spcPts val="480"/>
              </a:spcBef>
              <a:buFont typeface="Arial" panose="020B0604020202020204" pitchFamily="34" charset="0"/>
              <a:buChar char="•"/>
            </a:pPr>
            <a:r>
              <a:rPr lang="de-DE" b="1" dirty="0"/>
              <a:t>Einstieg.ESK</a:t>
            </a:r>
            <a:r>
              <a:rPr lang="de-DE" dirty="0"/>
              <a:t>, jährliches Training für Neueinsteiger/-innen (Träger)</a:t>
            </a:r>
          </a:p>
          <a:p>
            <a:pPr marL="714375" lvl="1" indent="-342900">
              <a:spcBef>
                <a:spcPts val="480"/>
              </a:spcBef>
              <a:buFont typeface="Arial" panose="020B0604020202020204" pitchFamily="34" charset="0"/>
              <a:buChar char="•"/>
            </a:pPr>
            <a:r>
              <a:rPr lang="de-DE" b="1" dirty="0"/>
              <a:t>comeback ESK</a:t>
            </a:r>
            <a:r>
              <a:rPr lang="de-DE" dirty="0"/>
              <a:t>, jährliches Rückkehr-Event für ESK-Teilnehmende </a:t>
            </a:r>
          </a:p>
          <a:p>
            <a:pPr marL="714375" lvl="1" indent="-342900">
              <a:spcBef>
                <a:spcPts val="480"/>
              </a:spcBef>
              <a:buFont typeface="Arial" panose="020B0604020202020204" pitchFamily="34" charset="0"/>
              <a:buChar char="•"/>
            </a:pPr>
            <a:r>
              <a:rPr lang="de-DE" dirty="0"/>
              <a:t>Fortbildungen und Trainings</a:t>
            </a:r>
            <a:r>
              <a:rPr lang="de-DE" dirty="0">
                <a:solidFill>
                  <a:schemeClr val="tx1">
                    <a:lumMod val="65000"/>
                    <a:lumOff val="35000"/>
                  </a:schemeClr>
                </a:solidFill>
              </a:rPr>
              <a:t/>
            </a:r>
            <a:br>
              <a:rPr lang="de-DE" dirty="0">
                <a:solidFill>
                  <a:schemeClr val="tx1">
                    <a:lumMod val="65000"/>
                    <a:lumOff val="35000"/>
                  </a:schemeClr>
                </a:solidFill>
              </a:rPr>
            </a:br>
            <a:r>
              <a:rPr lang="de-DE" dirty="0">
                <a:solidFill>
                  <a:srgbClr val="D30547"/>
                </a:solidFill>
              </a:rPr>
              <a:t>↘</a:t>
            </a:r>
            <a:r>
              <a:rPr lang="de-DE" dirty="0">
                <a:solidFill>
                  <a:schemeClr val="tx1">
                    <a:lumMod val="65000"/>
                    <a:lumOff val="35000"/>
                  </a:schemeClr>
                </a:solidFill>
              </a:rPr>
              <a:t> </a:t>
            </a:r>
            <a:r>
              <a:rPr lang="de-DE" dirty="0">
                <a:solidFill>
                  <a:srgbClr val="D30547"/>
                </a:solidFill>
                <a:hlinkClick r:id="rId2"/>
              </a:rPr>
              <a:t>www.jugendfuereuropa.de/fortbildungen</a:t>
            </a:r>
            <a:endParaRPr lang="de-DE" dirty="0">
              <a:solidFill>
                <a:schemeClr val="tx1">
                  <a:lumMod val="65000"/>
                  <a:lumOff val="35000"/>
                </a:schemeClr>
              </a:solidFill>
            </a:endParaRPr>
          </a:p>
          <a:p>
            <a:pPr marL="1085850" lvl="1" indent="-342900">
              <a:spcBef>
                <a:spcPts val="480"/>
              </a:spcBef>
              <a:buFont typeface="Arial" panose="020B0604020202020204" pitchFamily="34" charset="0"/>
              <a:buChar char="•"/>
            </a:pPr>
            <a:endParaRPr lang="de-DE" dirty="0">
              <a:solidFill>
                <a:schemeClr val="tx1">
                  <a:lumMod val="65000"/>
                  <a:lumOff val="35000"/>
                </a:schemeClr>
              </a:solidFill>
            </a:endParaRPr>
          </a:p>
          <a:p>
            <a:pPr lvl="1" indent="0">
              <a:spcBef>
                <a:spcPts val="480"/>
              </a:spcBef>
              <a:buNone/>
            </a:pPr>
            <a:endParaRPr lang="de-DE" dirty="0"/>
          </a:p>
          <a:p>
            <a:pPr marL="342900" indent="-342900" algn="just">
              <a:spcBef>
                <a:spcPts val="480"/>
              </a:spcBef>
              <a:buFont typeface="Arial" panose="020B0604020202020204" pitchFamily="34" charset="0"/>
              <a:buChar char="•"/>
            </a:pPr>
            <a:endParaRPr lang="de-DE" dirty="0"/>
          </a:p>
        </p:txBody>
      </p:sp>
    </p:spTree>
    <p:extLst>
      <p:ext uri="{BB962C8B-B14F-4D97-AF65-F5344CB8AC3E}">
        <p14:creationId xmlns:p14="http://schemas.microsoft.com/office/powerpoint/2010/main" val="2531693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2480" y="620688"/>
            <a:ext cx="8640000" cy="792000"/>
          </a:xfrm>
        </p:spPr>
        <p:txBody>
          <a:bodyPr/>
          <a:lstStyle/>
          <a:p>
            <a:r>
              <a:rPr lang="de-DE" dirty="0"/>
              <a:t>ESK-Portal</a:t>
            </a:r>
          </a:p>
        </p:txBody>
      </p:sp>
      <p:sp>
        <p:nvSpPr>
          <p:cNvPr id="3" name="Textplatzhalter 2"/>
          <p:cNvSpPr>
            <a:spLocks noGrp="1"/>
          </p:cNvSpPr>
          <p:nvPr>
            <p:ph type="body" sz="quarter" idx="10"/>
          </p:nvPr>
        </p:nvSpPr>
        <p:spPr>
          <a:xfrm>
            <a:off x="251717" y="1340768"/>
            <a:ext cx="8640763" cy="861594"/>
          </a:xfrm>
        </p:spPr>
        <p:txBody>
          <a:bodyPr/>
          <a:lstStyle/>
          <a:p>
            <a:r>
              <a:rPr lang="de-DE" dirty="0"/>
              <a:t>Das Portal für junge Menschen und Organisationen </a:t>
            </a:r>
          </a:p>
        </p:txBody>
      </p:sp>
      <p:sp>
        <p:nvSpPr>
          <p:cNvPr id="4" name="Inhaltsplatzhalter 3"/>
          <p:cNvSpPr>
            <a:spLocks noGrp="1"/>
          </p:cNvSpPr>
          <p:nvPr>
            <p:ph sz="quarter" idx="11"/>
          </p:nvPr>
        </p:nvSpPr>
        <p:spPr>
          <a:xfrm>
            <a:off x="251717" y="1916832"/>
            <a:ext cx="8640763" cy="4464496"/>
          </a:xfrm>
        </p:spPr>
        <p:txBody>
          <a:bodyPr/>
          <a:lstStyle/>
          <a:p>
            <a:pPr marL="342900" indent="-342900">
              <a:buFont typeface="Arial" panose="020B0604020202020204" pitchFamily="34" charset="0"/>
              <a:buChar char="•"/>
            </a:pPr>
            <a:r>
              <a:rPr lang="de-DE" dirty="0">
                <a:cs typeface="+mn-cs"/>
              </a:rPr>
              <a:t>Teilnehmende/Freiwillige können sich im </a:t>
            </a:r>
            <a:r>
              <a:rPr lang="de-DE" b="1" dirty="0">
                <a:cs typeface="+mn-cs"/>
              </a:rPr>
              <a:t>ESK-Portal</a:t>
            </a:r>
            <a:r>
              <a:rPr lang="de-DE" dirty="0">
                <a:cs typeface="+mn-cs"/>
              </a:rPr>
              <a:t> registrieren, nach Projekten suchen und Organisationen kontaktieren</a:t>
            </a:r>
          </a:p>
          <a:p>
            <a:pPr marL="342900" indent="-342900">
              <a:buFont typeface="Arial" panose="020B0604020202020204" pitchFamily="34" charset="0"/>
              <a:buChar char="•"/>
            </a:pPr>
            <a:r>
              <a:rPr lang="de-DE" b="1" dirty="0"/>
              <a:t>Teilnehmende Organisationen</a:t>
            </a:r>
            <a:r>
              <a:rPr lang="de-DE" dirty="0"/>
              <a:t> haben eine spezifische Benutzeroberfläche im ESK-Portal: das </a:t>
            </a:r>
            <a:r>
              <a:rPr lang="de-DE" b="1" dirty="0"/>
              <a:t>PASS-Tool </a:t>
            </a:r>
            <a:r>
              <a:rPr lang="de-DE" dirty="0"/>
              <a:t>(</a:t>
            </a:r>
            <a:r>
              <a:rPr lang="en-US" i="1" dirty="0"/>
              <a:t>Placement Administration and Support System</a:t>
            </a:r>
            <a:r>
              <a:rPr lang="en-US" dirty="0"/>
              <a:t>) und </a:t>
            </a:r>
            <a:r>
              <a:rPr lang="de-DE" dirty="0"/>
              <a:t>hier per Suchfilter nach Freiwilligen suchen, diese kontaktieren und Inserate erstellen und so um Freiwillige für ihre Projekte werben</a:t>
            </a:r>
          </a:p>
          <a:p>
            <a:pPr marL="342900" indent="-342900">
              <a:buFont typeface="Arial" panose="020B0604020202020204" pitchFamily="34" charset="0"/>
              <a:buChar char="•"/>
            </a:pPr>
            <a:r>
              <a:rPr lang="de-DE" dirty="0"/>
              <a:t>Haben sich Teilnehmende und Organisationen gesucht und gefunden haben, können sie sich –nach dem Vertragsabschluss mit der Nationlen Agentur– miteinander verknüpfen (</a:t>
            </a:r>
            <a:r>
              <a:rPr lang="de-DE" i="1" dirty="0"/>
              <a:t>Matching</a:t>
            </a:r>
            <a:r>
              <a:rPr lang="de-DE" dirty="0"/>
              <a:t>) </a:t>
            </a:r>
          </a:p>
          <a:p>
            <a:pPr marL="342900" indent="-342900">
              <a:buFont typeface="Arial" panose="020B0604020202020204" pitchFamily="34" charset="0"/>
              <a:buChar char="•"/>
            </a:pPr>
            <a:r>
              <a:rPr lang="de-DE" b="1" dirty="0"/>
              <a:t>Das </a:t>
            </a:r>
            <a:r>
              <a:rPr lang="de-DE" b="1" i="1" dirty="0"/>
              <a:t>Matching</a:t>
            </a:r>
            <a:r>
              <a:rPr lang="de-DE" b="1" dirty="0"/>
              <a:t> ist seit 2018 eine grundsätzliche Fördervoraussetzung</a:t>
            </a:r>
          </a:p>
          <a:p>
            <a:endParaRPr lang="de-DE" dirty="0"/>
          </a:p>
          <a:p>
            <a:endParaRPr lang="de-DE" dirty="0"/>
          </a:p>
          <a:p>
            <a:pPr marL="342900" indent="-342900">
              <a:buFont typeface="Arial" panose="020B0604020202020204" pitchFamily="34" charset="0"/>
              <a:buChar char="•"/>
            </a:pPr>
            <a:endParaRPr lang="de-DE" dirty="0"/>
          </a:p>
        </p:txBody>
      </p:sp>
    </p:spTree>
    <p:extLst>
      <p:ext uri="{BB962C8B-B14F-4D97-AF65-F5344CB8AC3E}">
        <p14:creationId xmlns:p14="http://schemas.microsoft.com/office/powerpoint/2010/main" val="21069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2480" y="620688"/>
            <a:ext cx="8640000" cy="792000"/>
          </a:xfrm>
        </p:spPr>
        <p:txBody>
          <a:bodyPr/>
          <a:lstStyle/>
          <a:p>
            <a:r>
              <a:rPr lang="de-DE" dirty="0"/>
              <a:t>ESK-Portal</a:t>
            </a:r>
          </a:p>
        </p:txBody>
      </p:sp>
      <p:sp>
        <p:nvSpPr>
          <p:cNvPr id="5" name="Textplatzhalter 2"/>
          <p:cNvSpPr txBox="1">
            <a:spLocks/>
          </p:cNvSpPr>
          <p:nvPr/>
        </p:nvSpPr>
        <p:spPr>
          <a:xfrm>
            <a:off x="251520" y="1340768"/>
            <a:ext cx="8640763" cy="861594"/>
          </a:xfrm>
          <a:prstGeom prst="rect">
            <a:avLst/>
          </a:prstGeom>
        </p:spPr>
        <p:txBody>
          <a:bodyPr vert="horz"/>
          <a:lstStyle>
            <a:lvl1pPr marL="342900" indent="-342900" algn="l" defTabSz="457200" rtl="0" eaLnBrk="1" fontAlgn="base" hangingPunct="1">
              <a:spcBef>
                <a:spcPct val="20000"/>
              </a:spcBef>
              <a:spcAft>
                <a:spcPct val="0"/>
              </a:spcAft>
              <a:buFont typeface="Arial" charset="0"/>
              <a:buNone/>
              <a:defRPr sz="2600" kern="1200">
                <a:solidFill>
                  <a:schemeClr val="tx2"/>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t>Aus der Perspektive der Teilnehmenden / Freiwilligen</a:t>
            </a:r>
          </a:p>
        </p:txBody>
      </p:sp>
      <p:grpSp>
        <p:nvGrpSpPr>
          <p:cNvPr id="3" name="Gruppieren 2" descr="Screenshot und LINK des europäischen ESK-Portals. &#10;&#10;https://europa.eu/youth/solidarity_de &#10;&#10;Per Click auf Mach mit beim Solidaritätskorps kann man sich auf dieser Webseite anmelden. "/>
          <p:cNvGrpSpPr/>
          <p:nvPr/>
        </p:nvGrpSpPr>
        <p:grpSpPr>
          <a:xfrm>
            <a:off x="323725" y="2034182"/>
            <a:ext cx="7704659" cy="3914565"/>
            <a:chOff x="395536" y="2564905"/>
            <a:chExt cx="7704659" cy="3914565"/>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7124" b="3341"/>
            <a:stretch/>
          </p:blipFill>
          <p:spPr bwMode="auto">
            <a:xfrm>
              <a:off x="395536" y="2564905"/>
              <a:ext cx="5544616" cy="351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Gerade Verbindung mit Pfeil 6"/>
            <p:cNvCxnSpPr/>
            <p:nvPr/>
          </p:nvCxnSpPr>
          <p:spPr>
            <a:xfrm flipH="1">
              <a:off x="3167844" y="5589240"/>
              <a:ext cx="2916324" cy="360040"/>
            </a:xfrm>
            <a:prstGeom prst="straightConnector1">
              <a:avLst/>
            </a:prstGeom>
            <a:ln w="5715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6084168" y="4725144"/>
              <a:ext cx="2016027" cy="1754326"/>
            </a:xfrm>
            <a:prstGeom prst="rect">
              <a:avLst/>
            </a:prstGeom>
            <a:noFill/>
          </p:spPr>
          <p:txBody>
            <a:bodyPr wrap="square" rtlCol="0">
              <a:spAutoFit/>
            </a:bodyPr>
            <a:lstStyle/>
            <a:p>
              <a:r>
                <a:rPr lang="de-DE" dirty="0">
                  <a:solidFill>
                    <a:srgbClr val="A81573"/>
                  </a:solidFill>
                  <a:latin typeface="+mn-lt"/>
                </a:rPr>
                <a:t>Hier können und müssen sich die Teilnehmenden / Freiwilligen</a:t>
              </a:r>
              <a:br>
                <a:rPr lang="de-DE" dirty="0">
                  <a:solidFill>
                    <a:srgbClr val="A81573"/>
                  </a:solidFill>
                  <a:latin typeface="+mn-lt"/>
                </a:rPr>
              </a:br>
              <a:r>
                <a:rPr lang="de-DE" dirty="0">
                  <a:solidFill>
                    <a:srgbClr val="A81573"/>
                  </a:solidFill>
                  <a:latin typeface="+mn-lt"/>
                </a:rPr>
                <a:t>im ESK-Portal registrieren!</a:t>
              </a:r>
            </a:p>
          </p:txBody>
        </p:sp>
      </p:grpSp>
      <p:sp>
        <p:nvSpPr>
          <p:cNvPr id="4" name="Inhaltsplatzhalter 3">
            <a:extLst>
              <a:ext uri="{C183D7F6-B498-43B3-948B-1728B52AA6E4}">
                <adec:decorative xmlns:adec="http://schemas.microsoft.com/office/drawing/2017/decorative" xmlns="" val="1"/>
              </a:ext>
            </a:extLst>
          </p:cNvPr>
          <p:cNvSpPr>
            <a:spLocks noGrp="1"/>
          </p:cNvSpPr>
          <p:nvPr>
            <p:ph sz="quarter" idx="11"/>
          </p:nvPr>
        </p:nvSpPr>
        <p:spPr>
          <a:xfrm>
            <a:off x="251520" y="2140416"/>
            <a:ext cx="8640763" cy="4312920"/>
          </a:xfrm>
        </p:spPr>
        <p:txBody>
          <a:bodyPr/>
          <a:lstStyle/>
          <a:p>
            <a:endParaRPr lang="de-DE" dirty="0">
              <a:solidFill>
                <a:srgbClr val="D30547"/>
              </a:solidFill>
            </a:endParaRPr>
          </a:p>
          <a:p>
            <a:endParaRPr lang="de-DE" dirty="0">
              <a:solidFill>
                <a:srgbClr val="D30547"/>
              </a:solidFill>
            </a:endParaRPr>
          </a:p>
          <a:p>
            <a:endParaRPr lang="de-DE" dirty="0">
              <a:solidFill>
                <a:srgbClr val="D30547"/>
              </a:solidFill>
            </a:endParaRPr>
          </a:p>
          <a:p>
            <a:endParaRPr lang="de-DE" dirty="0">
              <a:solidFill>
                <a:srgbClr val="D30547"/>
              </a:solidFill>
            </a:endParaRPr>
          </a:p>
          <a:p>
            <a:endParaRPr lang="de-DE" dirty="0">
              <a:solidFill>
                <a:srgbClr val="D30547"/>
              </a:solidFill>
            </a:endParaRPr>
          </a:p>
          <a:p>
            <a:endParaRPr lang="de-DE" dirty="0">
              <a:solidFill>
                <a:srgbClr val="D30547"/>
              </a:solidFill>
            </a:endParaRPr>
          </a:p>
          <a:p>
            <a:endParaRPr lang="de-DE" dirty="0">
              <a:solidFill>
                <a:srgbClr val="D30547"/>
              </a:solidFill>
            </a:endParaRPr>
          </a:p>
          <a:p>
            <a:endParaRPr lang="de-DE" dirty="0">
              <a:solidFill>
                <a:srgbClr val="D30547"/>
              </a:solidFill>
            </a:endParaRPr>
          </a:p>
          <a:p>
            <a:endParaRPr lang="de-DE" dirty="0">
              <a:solidFill>
                <a:srgbClr val="D30547"/>
              </a:solidFill>
            </a:endParaRPr>
          </a:p>
          <a:p>
            <a:endParaRPr lang="de-DE" dirty="0">
              <a:solidFill>
                <a:srgbClr val="D30547"/>
              </a:solidFill>
            </a:endParaRPr>
          </a:p>
          <a:p>
            <a:r>
              <a:rPr lang="de-DE" dirty="0">
                <a:solidFill>
                  <a:srgbClr val="D30547"/>
                </a:solidFill>
              </a:rPr>
              <a:t>↘ </a:t>
            </a:r>
            <a:r>
              <a:rPr lang="de-DE" dirty="0">
                <a:solidFill>
                  <a:srgbClr val="D30547"/>
                </a:solidFill>
                <a:hlinkClick r:id="rId3"/>
              </a:rPr>
              <a:t>https://europa.eu/youth/solidarity_de</a:t>
            </a:r>
            <a:r>
              <a:rPr lang="de-DE" dirty="0">
                <a:solidFill>
                  <a:srgbClr val="D30547"/>
                </a:solidFill>
              </a:rPr>
              <a:t> </a:t>
            </a:r>
          </a:p>
          <a:p>
            <a:endParaRPr lang="de-DE" dirty="0">
              <a:solidFill>
                <a:srgbClr val="D30547"/>
              </a:solidFill>
            </a:endParaRPr>
          </a:p>
        </p:txBody>
      </p:sp>
    </p:spTree>
    <p:extLst>
      <p:ext uri="{BB962C8B-B14F-4D97-AF65-F5344CB8AC3E}">
        <p14:creationId xmlns:p14="http://schemas.microsoft.com/office/powerpoint/2010/main" val="15855052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txBox="1">
            <a:spLocks noGrp="1"/>
          </p:cNvSpPr>
          <p:nvPr>
            <p:ph type="title" idx="4294967295"/>
          </p:nvPr>
        </p:nvSpPr>
        <p:spPr>
          <a:xfrm>
            <a:off x="252480" y="620688"/>
            <a:ext cx="8640000" cy="79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fontAlgn="base" hangingPunct="1">
              <a:spcBef>
                <a:spcPct val="0"/>
              </a:spcBef>
              <a:spcAft>
                <a:spcPct val="0"/>
              </a:spcAft>
              <a:defRPr sz="3800" b="1" i="0" kern="1200">
                <a:solidFill>
                  <a:schemeClr val="tx2"/>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t>ESK-Portal</a:t>
            </a:r>
          </a:p>
        </p:txBody>
      </p:sp>
      <p:sp>
        <p:nvSpPr>
          <p:cNvPr id="10" name="Textplatzhalter 2"/>
          <p:cNvSpPr txBox="1">
            <a:spLocks/>
          </p:cNvSpPr>
          <p:nvPr/>
        </p:nvSpPr>
        <p:spPr>
          <a:xfrm>
            <a:off x="272927" y="1356521"/>
            <a:ext cx="8640763" cy="861594"/>
          </a:xfrm>
          <a:prstGeom prst="rect">
            <a:avLst/>
          </a:prstGeom>
        </p:spPr>
        <p:txBody>
          <a:bodyPr vert="horz"/>
          <a:lstStyle>
            <a:lvl1pPr marL="342900" indent="-342900" algn="l" defTabSz="457200" rtl="0" eaLnBrk="1" fontAlgn="base" hangingPunct="1">
              <a:spcBef>
                <a:spcPct val="20000"/>
              </a:spcBef>
              <a:spcAft>
                <a:spcPct val="0"/>
              </a:spcAft>
              <a:buFont typeface="Arial" charset="0"/>
              <a:buNone/>
              <a:defRPr sz="2600" kern="1200">
                <a:solidFill>
                  <a:schemeClr val="tx2"/>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t>Aus der Perspektive der Organisationen (PASS-Tool)</a:t>
            </a:r>
          </a:p>
        </p:txBody>
      </p:sp>
      <p:sp>
        <p:nvSpPr>
          <p:cNvPr id="3" name="Textplatzhalter 2" descr="Akkreditierte Organisationen können sich hier ins PASS-Tool, einloggen, &#10;um Freiwillige zu suchen und diese ihren Projekten zuzuweisen (Matching). &#10;&#10;LINK https://europa.eu/youth/solidarity/pass_de &#10;&#10;Scrollen Sie bis ans Seitenende: &#10;Administrator-Login!&#10;&#10;Click auf Administrator-Login. Dann öffnet sich die Webseite EU-Login und PASS-Tool.">
            <a:extLst>
              <a:ext uri="{C183D7F6-B498-43B3-948B-1728B52AA6E4}">
                <adec:decorative xmlns:adec="http://schemas.microsoft.com/office/drawing/2017/decorative" xmlns="" val="0"/>
              </a:ext>
            </a:extLst>
          </p:cNvPr>
          <p:cNvSpPr>
            <a:spLocks noGrp="1"/>
          </p:cNvSpPr>
          <p:nvPr>
            <p:ph type="body" sz="quarter" idx="10"/>
          </p:nvPr>
        </p:nvSpPr>
        <p:spPr>
          <a:xfrm>
            <a:off x="179709" y="1844824"/>
            <a:ext cx="8640763" cy="861594"/>
          </a:xfrm>
        </p:spPr>
        <p:txBody>
          <a:bodyPr/>
          <a:lstStyle/>
          <a:p>
            <a:endParaRPr lang="de-DE"/>
          </a:p>
          <a:p>
            <a:endParaRPr lang="de-DE" dirty="0"/>
          </a:p>
        </p:txBody>
      </p:sp>
      <p:sp>
        <p:nvSpPr>
          <p:cNvPr id="4" name="Inhaltsplatzhalter 3"/>
          <p:cNvSpPr>
            <a:spLocks noGrp="1"/>
          </p:cNvSpPr>
          <p:nvPr>
            <p:ph sz="quarter" idx="11"/>
          </p:nvPr>
        </p:nvSpPr>
        <p:spPr>
          <a:xfrm>
            <a:off x="251717" y="1992620"/>
            <a:ext cx="8640763" cy="4676740"/>
          </a:xfrm>
        </p:spPr>
        <p:txBody>
          <a:bodyPr/>
          <a:lstStyle/>
          <a:p>
            <a:r>
              <a:rPr lang="de-DE" dirty="0"/>
              <a:t>Akkreditierte Organisationen können sich hier ins</a:t>
            </a:r>
            <a:r>
              <a:rPr lang="de-DE" b="1" dirty="0"/>
              <a:t> PASS-Tool</a:t>
            </a:r>
            <a:r>
              <a:rPr lang="de-DE" dirty="0"/>
              <a:t>, einloggen, </a:t>
            </a:r>
            <a:br>
              <a:rPr lang="de-DE" dirty="0"/>
            </a:br>
            <a:r>
              <a:rPr lang="de-DE" dirty="0"/>
              <a:t>um Freiwillige zu suchen und diese ihren Projekten zuzuweisen (</a:t>
            </a:r>
            <a:r>
              <a:rPr lang="de-DE" i="1" dirty="0"/>
              <a:t>Matching</a:t>
            </a:r>
            <a:r>
              <a:rPr lang="de-DE" dirty="0"/>
              <a:t>) </a:t>
            </a:r>
          </a:p>
          <a:p>
            <a:endParaRPr lang="de-DE" dirty="0">
              <a:solidFill>
                <a:schemeClr val="tx1">
                  <a:lumMod val="65000"/>
                  <a:lumOff val="35000"/>
                </a:schemeClr>
              </a:solidFill>
            </a:endParaRPr>
          </a:p>
          <a:p>
            <a:endParaRPr lang="de-DE" b="1" dirty="0">
              <a:solidFill>
                <a:schemeClr val="tx1">
                  <a:lumMod val="65000"/>
                  <a:lumOff val="35000"/>
                </a:schemeClr>
              </a:solidFill>
              <a:hlinkClick r:id="rId2"/>
            </a:endParaRPr>
          </a:p>
          <a:p>
            <a:endParaRPr lang="de-DE" dirty="0">
              <a:solidFill>
                <a:schemeClr val="tx1">
                  <a:lumMod val="65000"/>
                  <a:lumOff val="35000"/>
                </a:schemeClr>
              </a:solidFill>
            </a:endParaRPr>
          </a:p>
          <a:p>
            <a:endParaRPr lang="de-DE" dirty="0"/>
          </a:p>
          <a:p>
            <a:endParaRPr lang="de-DE" dirty="0"/>
          </a:p>
          <a:p>
            <a:endParaRPr lang="de-DE" dirty="0"/>
          </a:p>
          <a:p>
            <a:endParaRPr lang="de-DE" dirty="0"/>
          </a:p>
        </p:txBody>
      </p:sp>
      <p:sp>
        <p:nvSpPr>
          <p:cNvPr id="5" name="Rechteck 4">
            <a:extLst>
              <a:ext uri="{C183D7F6-B498-43B3-948B-1728B52AA6E4}">
                <adec:decorative xmlns:adec="http://schemas.microsoft.com/office/drawing/2017/decorative" xmlns="" val="1"/>
              </a:ext>
            </a:extLst>
          </p:cNvPr>
          <p:cNvSpPr/>
          <p:nvPr/>
        </p:nvSpPr>
        <p:spPr>
          <a:xfrm>
            <a:off x="239917" y="5229200"/>
            <a:ext cx="8820472" cy="1015663"/>
          </a:xfrm>
          <a:prstGeom prst="rect">
            <a:avLst/>
          </a:prstGeom>
        </p:spPr>
        <p:txBody>
          <a:bodyPr wrap="square">
            <a:spAutoFit/>
          </a:bodyPr>
          <a:lstStyle/>
          <a:p>
            <a:r>
              <a:rPr lang="de-DE" sz="2000" dirty="0">
                <a:solidFill>
                  <a:srgbClr val="D30547"/>
                </a:solidFill>
                <a:latin typeface="+mn-lt"/>
              </a:rPr>
              <a:t>↘ </a:t>
            </a:r>
            <a:r>
              <a:rPr lang="de-DE" sz="2000" dirty="0">
                <a:latin typeface="+mn-lt"/>
                <a:hlinkClick r:id="rId3"/>
              </a:rPr>
              <a:t>https://europa.eu/youth/solidarity/pass_de</a:t>
            </a:r>
            <a:r>
              <a:rPr lang="de-DE" sz="2000" dirty="0">
                <a:latin typeface="+mn-lt"/>
              </a:rPr>
              <a:t> </a:t>
            </a:r>
          </a:p>
          <a:p>
            <a:r>
              <a:rPr lang="de-DE" sz="2000" dirty="0">
                <a:solidFill>
                  <a:schemeClr val="tx1">
                    <a:lumMod val="65000"/>
                    <a:lumOff val="35000"/>
                  </a:schemeClr>
                </a:solidFill>
                <a:latin typeface="+mn-lt"/>
              </a:rPr>
              <a:t>	</a:t>
            </a:r>
            <a:r>
              <a:rPr lang="de-DE" sz="2000" dirty="0">
                <a:solidFill>
                  <a:srgbClr val="666666"/>
                </a:solidFill>
                <a:latin typeface="+mn-lt"/>
              </a:rPr>
              <a:t>Klick auf Administrator-Login &gt; </a:t>
            </a:r>
            <a:r>
              <a:rPr lang="de-DE" sz="2000" b="1" dirty="0">
                <a:solidFill>
                  <a:srgbClr val="666666"/>
                </a:solidFill>
                <a:latin typeface="+mn-lt"/>
              </a:rPr>
              <a:t>EU-Login</a:t>
            </a:r>
            <a:r>
              <a:rPr lang="de-DE" sz="2000" dirty="0">
                <a:solidFill>
                  <a:srgbClr val="666666"/>
                </a:solidFill>
                <a:latin typeface="+mn-lt"/>
              </a:rPr>
              <a:t> </a:t>
            </a:r>
            <a:r>
              <a:rPr lang="de-DE" sz="2000" b="1" dirty="0">
                <a:solidFill>
                  <a:srgbClr val="666666"/>
                </a:solidFill>
                <a:latin typeface="+mn-lt"/>
              </a:rPr>
              <a:t>&gt; PASS-Tool </a:t>
            </a:r>
            <a:r>
              <a:rPr lang="de-DE" sz="2000" dirty="0">
                <a:solidFill>
                  <a:srgbClr val="666666"/>
                </a:solidFill>
                <a:latin typeface="+mn-lt"/>
              </a:rPr>
              <a:t>öffnet sich </a:t>
            </a:r>
          </a:p>
          <a:p>
            <a:endParaRPr lang="de-DE" sz="2000" dirty="0">
              <a:solidFill>
                <a:schemeClr val="tx1">
                  <a:lumMod val="65000"/>
                  <a:lumOff val="35000"/>
                </a:schemeClr>
              </a:solidFill>
              <a:latin typeface="+mn-lt"/>
            </a:endParaRPr>
          </a:p>
        </p:txBody>
      </p:sp>
      <p:grpSp>
        <p:nvGrpSpPr>
          <p:cNvPr id="6" name="Gruppieren 5">
            <a:extLst>
              <a:ext uri="{C183D7F6-B498-43B3-948B-1728B52AA6E4}">
                <adec:decorative xmlns:adec="http://schemas.microsoft.com/office/drawing/2017/decorative" xmlns="" val="1"/>
              </a:ext>
            </a:extLst>
          </p:cNvPr>
          <p:cNvGrpSpPr/>
          <p:nvPr/>
        </p:nvGrpSpPr>
        <p:grpSpPr>
          <a:xfrm>
            <a:off x="323528" y="2780928"/>
            <a:ext cx="8110189" cy="2303046"/>
            <a:chOff x="395537" y="2345034"/>
            <a:chExt cx="8110189" cy="2303046"/>
          </a:xfrm>
        </p:grpSpPr>
        <p:pic>
          <p:nvPicPr>
            <p:cNvPr id="2" name="Grafik 1" descr="Bildschirmausschnitt"/>
            <p:cNvPicPr>
              <a:picLocks noChangeAspect="1"/>
            </p:cNvPicPr>
            <p:nvPr/>
          </p:nvPicPr>
          <p:blipFill rotWithShape="1">
            <a:blip r:embed="rId4">
              <a:extLst>
                <a:ext uri="{28A0092B-C50C-407E-A947-70E740481C1C}">
                  <a14:useLocalDpi xmlns:a14="http://schemas.microsoft.com/office/drawing/2010/main" val="0"/>
                </a:ext>
              </a:extLst>
            </a:blip>
            <a:srcRect t="39041" r="21990" b="2907"/>
            <a:stretch/>
          </p:blipFill>
          <p:spPr>
            <a:xfrm>
              <a:off x="395537" y="2345034"/>
              <a:ext cx="4392488" cy="2303046"/>
            </a:xfrm>
            <a:prstGeom prst="rect">
              <a:avLst/>
            </a:prstGeom>
          </p:spPr>
        </p:pic>
        <p:sp>
          <p:nvSpPr>
            <p:cNvPr id="11" name="Textfeld 10" descr="Screenshot der Webseite ESK-Portal für Organisationen &#10;&#10;LINK Scrollen Sie bis ans Seitenende: &#10;Administrator-Login!&#10; &#10;&#10;Scrollen Sie bis ans Seitenende: &#10;Administrator-Login!&#10;"/>
            <p:cNvSpPr txBox="1"/>
            <p:nvPr/>
          </p:nvSpPr>
          <p:spPr>
            <a:xfrm>
              <a:off x="5337374" y="3785194"/>
              <a:ext cx="3168352" cy="646331"/>
            </a:xfrm>
            <a:prstGeom prst="rect">
              <a:avLst/>
            </a:prstGeom>
            <a:noFill/>
          </p:spPr>
          <p:txBody>
            <a:bodyPr wrap="square" rtlCol="0">
              <a:spAutoFit/>
            </a:bodyPr>
            <a:lstStyle/>
            <a:p>
              <a:r>
                <a:rPr lang="de-DE" dirty="0">
                  <a:solidFill>
                    <a:srgbClr val="A81573"/>
                  </a:solidFill>
                  <a:latin typeface="+mn-lt"/>
                </a:rPr>
                <a:t>Scrollen Sie bis ans Seitenende: </a:t>
              </a:r>
              <a:br>
                <a:rPr lang="de-DE" dirty="0">
                  <a:solidFill>
                    <a:srgbClr val="A81573"/>
                  </a:solidFill>
                  <a:latin typeface="+mn-lt"/>
                </a:rPr>
              </a:br>
              <a:r>
                <a:rPr lang="de-DE" dirty="0">
                  <a:solidFill>
                    <a:srgbClr val="A81573"/>
                  </a:solidFill>
                  <a:latin typeface="+mn-lt"/>
                </a:rPr>
                <a:t>Administrator-Login!</a:t>
              </a:r>
            </a:p>
          </p:txBody>
        </p:sp>
      </p:grpSp>
      <p:cxnSp>
        <p:nvCxnSpPr>
          <p:cNvPr id="12" name="Gerade Verbindung mit Pfeil 11">
            <a:extLst>
              <a:ext uri="{C183D7F6-B498-43B3-948B-1728B52AA6E4}">
                <adec:decorative xmlns:adec="http://schemas.microsoft.com/office/drawing/2017/decorative" xmlns="" val="1"/>
              </a:ext>
            </a:extLst>
          </p:cNvPr>
          <p:cNvCxnSpPr/>
          <p:nvPr/>
        </p:nvCxnSpPr>
        <p:spPr>
          <a:xfrm flipH="1">
            <a:off x="1619672" y="4544253"/>
            <a:ext cx="3600399" cy="180891"/>
          </a:xfrm>
          <a:prstGeom prst="straightConnector1">
            <a:avLst/>
          </a:prstGeom>
          <a:ln w="57150">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3050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2480" y="620688"/>
            <a:ext cx="8640000" cy="792000"/>
          </a:xfrm>
        </p:spPr>
        <p:txBody>
          <a:bodyPr/>
          <a:lstStyle/>
          <a:p>
            <a:r>
              <a:rPr lang="de-DE" dirty="0"/>
              <a:t>ESK-Portal</a:t>
            </a:r>
          </a:p>
        </p:txBody>
      </p:sp>
      <p:sp>
        <p:nvSpPr>
          <p:cNvPr id="4" name="Inhaltsplatzhalter 3"/>
          <p:cNvSpPr>
            <a:spLocks noGrp="1"/>
          </p:cNvSpPr>
          <p:nvPr>
            <p:ph sz="quarter" idx="11"/>
          </p:nvPr>
        </p:nvSpPr>
        <p:spPr>
          <a:xfrm>
            <a:off x="251520" y="1916832"/>
            <a:ext cx="8640763" cy="4312920"/>
          </a:xfrm>
        </p:spPr>
        <p:txBody>
          <a:bodyPr/>
          <a:lstStyle/>
          <a:p>
            <a:r>
              <a:rPr lang="de-DE" u="sng" dirty="0"/>
              <a:t>Funktionen des </a:t>
            </a:r>
            <a:r>
              <a:rPr lang="de-DE" b="1" u="sng" dirty="0"/>
              <a:t>PASS-Tool</a:t>
            </a:r>
            <a:r>
              <a:rPr lang="de-DE" u="sng" dirty="0"/>
              <a:t>:</a:t>
            </a:r>
          </a:p>
          <a:p>
            <a:pPr marL="1085850" lvl="1" indent="-342900">
              <a:buFont typeface="Arial" panose="020B0604020202020204" pitchFamily="34" charset="0"/>
              <a:buChar char="•"/>
            </a:pPr>
            <a:endParaRPr lang="de-DE" u="sng" dirty="0">
              <a:cs typeface="ＭＳ Ｐゴシック" pitchFamily="-84" charset="-128"/>
            </a:endParaRPr>
          </a:p>
          <a:p>
            <a:pPr marL="342900" indent="-342900">
              <a:buFont typeface="Arial" panose="020B0604020202020204" pitchFamily="34" charset="0"/>
              <a:buChar char="•"/>
            </a:pPr>
            <a:r>
              <a:rPr lang="de-DE" dirty="0">
                <a:cs typeface="ＭＳ Ｐゴシック" pitchFamily="-84" charset="-128"/>
              </a:rPr>
              <a:t>Suchen und Kontaktieren von potentiellen Teilnehmenden</a:t>
            </a:r>
          </a:p>
          <a:p>
            <a:pPr marL="342900" indent="-342900">
              <a:buFont typeface="Arial" panose="020B0604020202020204" pitchFamily="34" charset="0"/>
              <a:buChar char="•"/>
            </a:pPr>
            <a:r>
              <a:rPr lang="de-DE" dirty="0">
                <a:cs typeface="ＭＳ Ｐゴシック" pitchFamily="-84" charset="-128"/>
              </a:rPr>
              <a:t>Alle Organisationen können ihre Projekte über das PASS-Tool bewerben, </a:t>
            </a:r>
            <a:br>
              <a:rPr lang="de-DE" dirty="0">
                <a:cs typeface="ＭＳ Ｐゴシック" pitchFamily="-84" charset="-128"/>
              </a:rPr>
            </a:br>
            <a:r>
              <a:rPr lang="de-DE" dirty="0">
                <a:cs typeface="ＭＳ Ｐゴシック" pitchFamily="-84" charset="-128"/>
              </a:rPr>
              <a:t>um Teilnehmende / Freiwillige zu finden. </a:t>
            </a:r>
          </a:p>
          <a:p>
            <a:pPr marL="342900" indent="-342900">
              <a:buFont typeface="Arial" panose="020B0604020202020204" pitchFamily="34" charset="0"/>
              <a:buChar char="•"/>
            </a:pPr>
            <a:r>
              <a:rPr lang="de-DE" i="1" dirty="0">
                <a:cs typeface="ＭＳ Ｐゴシック" pitchFamily="-84" charset="-128"/>
              </a:rPr>
              <a:t>Matching</a:t>
            </a:r>
            <a:r>
              <a:rPr lang="de-DE" dirty="0">
                <a:cs typeface="ＭＳ Ｐゴシック" pitchFamily="-84" charset="-128"/>
              </a:rPr>
              <a:t> (Verknüpfung von jungen Menschen mit ihrem Projekt): Dieser Schritt ist für die spätere Abrechnung des Projekts erforderlich.</a:t>
            </a:r>
          </a:p>
          <a:p>
            <a:pPr marL="342900" indent="-342900">
              <a:buFont typeface="Arial" panose="020B0604020202020204" pitchFamily="34" charset="0"/>
              <a:buChar char="•"/>
            </a:pPr>
            <a:r>
              <a:rPr lang="de-DE" dirty="0">
                <a:cs typeface="ＭＳ Ｐゴシック" pitchFamily="-84" charset="-128"/>
              </a:rPr>
              <a:t>Ausstellung des Teilnahmezertifikats am Ende der Aktivität </a:t>
            </a:r>
          </a:p>
          <a:p>
            <a:pPr marL="1085850" lvl="1" indent="-342900">
              <a:buFont typeface="Arial" panose="020B0604020202020204" pitchFamily="34" charset="0"/>
              <a:buChar char="•"/>
            </a:pPr>
            <a:endParaRPr lang="de-DE" dirty="0">
              <a:solidFill>
                <a:schemeClr val="tx1">
                  <a:lumMod val="65000"/>
                  <a:lumOff val="35000"/>
                </a:schemeClr>
              </a:solidFill>
            </a:endParaRPr>
          </a:p>
          <a:p>
            <a:endParaRPr lang="de-DE" dirty="0"/>
          </a:p>
          <a:p>
            <a:pPr marL="342900" indent="-342900">
              <a:buFont typeface="Arial" panose="020B0604020202020204" pitchFamily="34" charset="0"/>
              <a:buChar char="•"/>
            </a:pPr>
            <a:endParaRPr lang="de-DE" dirty="0"/>
          </a:p>
        </p:txBody>
      </p:sp>
      <p:sp>
        <p:nvSpPr>
          <p:cNvPr id="6" name="Textplatzhalter 2"/>
          <p:cNvSpPr txBox="1">
            <a:spLocks/>
          </p:cNvSpPr>
          <p:nvPr/>
        </p:nvSpPr>
        <p:spPr>
          <a:xfrm>
            <a:off x="251717" y="1340768"/>
            <a:ext cx="8640763" cy="576064"/>
          </a:xfrm>
          <a:prstGeom prst="rect">
            <a:avLst/>
          </a:prstGeom>
        </p:spPr>
        <p:txBody>
          <a:bodyPr vert="horz"/>
          <a:lstStyle>
            <a:lvl1pPr marL="342900" indent="-342900" algn="l" defTabSz="457200" rtl="0" eaLnBrk="1" fontAlgn="base" hangingPunct="1">
              <a:spcBef>
                <a:spcPct val="20000"/>
              </a:spcBef>
              <a:spcAft>
                <a:spcPct val="0"/>
              </a:spcAft>
              <a:buFont typeface="Arial" charset="0"/>
              <a:buNone/>
              <a:defRPr sz="2600" kern="1200">
                <a:solidFill>
                  <a:schemeClr val="tx2"/>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t>Aus der Perspektive der Organisationen (PASS-Tool)</a:t>
            </a:r>
          </a:p>
        </p:txBody>
      </p:sp>
    </p:spTree>
    <p:extLst>
      <p:ext uri="{BB962C8B-B14F-4D97-AF65-F5344CB8AC3E}">
        <p14:creationId xmlns:p14="http://schemas.microsoft.com/office/powerpoint/2010/main" val="1106089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620688"/>
            <a:ext cx="4464298" cy="792000"/>
          </a:xfrm>
        </p:spPr>
        <p:txBody>
          <a:bodyPr/>
          <a:lstStyle/>
          <a:p>
            <a:r>
              <a:rPr lang="de-DE" dirty="0"/>
              <a:t>Allgemeine Ziele</a:t>
            </a:r>
          </a:p>
        </p:txBody>
      </p:sp>
      <p:sp>
        <p:nvSpPr>
          <p:cNvPr id="4" name="Inhaltsplatzhalter 3"/>
          <p:cNvSpPr>
            <a:spLocks noGrp="1"/>
          </p:cNvSpPr>
          <p:nvPr>
            <p:ph sz="quarter" idx="12"/>
          </p:nvPr>
        </p:nvSpPr>
        <p:spPr>
          <a:xfrm>
            <a:off x="251520" y="1916832"/>
            <a:ext cx="6696744" cy="4277275"/>
          </a:xfrm>
        </p:spPr>
        <p:txBody>
          <a:bodyPr/>
          <a:lstStyle/>
          <a:p>
            <a:pPr marL="342900" indent="-342900">
              <a:buFont typeface="Arial" panose="020B0604020202020204" pitchFamily="34" charset="0"/>
              <a:buChar char="•"/>
            </a:pPr>
            <a:r>
              <a:rPr lang="de-DE" dirty="0">
                <a:solidFill>
                  <a:srgbClr val="666666"/>
                </a:solidFill>
              </a:rPr>
              <a:t>Stärkung von sozialem Zusammenhalt, Solidarität, Demokratie und Bürgerschaft in Europa</a:t>
            </a:r>
          </a:p>
          <a:p>
            <a:pPr marL="342900" indent="-342900">
              <a:buFont typeface="Arial" panose="020B0604020202020204" pitchFamily="34" charset="0"/>
              <a:buChar char="•"/>
            </a:pPr>
            <a:r>
              <a:rPr lang="de-DE" dirty="0">
                <a:solidFill>
                  <a:srgbClr val="666666"/>
                </a:solidFill>
              </a:rPr>
              <a:t>Auf gesellschaftliche Herausforderungen reagieren</a:t>
            </a:r>
          </a:p>
          <a:p>
            <a:pPr marL="342900" indent="-342900">
              <a:buFont typeface="Arial" panose="020B0604020202020204" pitchFamily="34" charset="0"/>
              <a:buChar char="•"/>
            </a:pPr>
            <a:r>
              <a:rPr lang="de-DE" dirty="0">
                <a:solidFill>
                  <a:srgbClr val="666666"/>
                </a:solidFill>
              </a:rPr>
              <a:t>Lokale Gemeinschaften unterstützen und stärken</a:t>
            </a:r>
          </a:p>
          <a:p>
            <a:pPr marL="342900" indent="-342900">
              <a:buFont typeface="Arial" panose="020B0604020202020204" pitchFamily="34" charset="0"/>
              <a:buChar char="•"/>
            </a:pPr>
            <a:r>
              <a:rPr lang="de-DE" dirty="0">
                <a:solidFill>
                  <a:srgbClr val="666666"/>
                </a:solidFill>
              </a:rPr>
              <a:t>Förderung des Engagements junger Menschen </a:t>
            </a:r>
            <a:br>
              <a:rPr lang="de-DE" dirty="0">
                <a:solidFill>
                  <a:srgbClr val="666666"/>
                </a:solidFill>
              </a:rPr>
            </a:br>
            <a:r>
              <a:rPr lang="de-DE" dirty="0">
                <a:solidFill>
                  <a:srgbClr val="666666"/>
                </a:solidFill>
              </a:rPr>
              <a:t>und Organisationen</a:t>
            </a:r>
          </a:p>
          <a:p>
            <a:pPr marL="342900" indent="-342900">
              <a:buFont typeface="Arial" panose="020B0604020202020204" pitchFamily="34" charset="0"/>
              <a:buChar char="•"/>
            </a:pPr>
            <a:r>
              <a:rPr lang="de-DE" dirty="0">
                <a:solidFill>
                  <a:srgbClr val="666666"/>
                </a:solidFill>
              </a:rPr>
              <a:t>Förderung von europäischer Zusammenarbeit </a:t>
            </a:r>
          </a:p>
          <a:p>
            <a:endParaRPr lang="de-DE" dirty="0"/>
          </a:p>
          <a:p>
            <a:endParaRPr lang="de-DE" dirty="0"/>
          </a:p>
        </p:txBody>
      </p:sp>
    </p:spTree>
    <p:extLst>
      <p:ext uri="{BB962C8B-B14F-4D97-AF65-F5344CB8AC3E}">
        <p14:creationId xmlns:p14="http://schemas.microsoft.com/office/powerpoint/2010/main" val="3035606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2480" y="620688"/>
            <a:ext cx="8640000" cy="792000"/>
          </a:xfrm>
        </p:spPr>
        <p:txBody>
          <a:bodyPr/>
          <a:lstStyle/>
          <a:p>
            <a:r>
              <a:rPr lang="de-DE"/>
              <a:t>ESK-Portal</a:t>
            </a:r>
            <a:endParaRPr lang="de-DE" dirty="0"/>
          </a:p>
        </p:txBody>
      </p:sp>
      <p:sp>
        <p:nvSpPr>
          <p:cNvPr id="3" name="Textplatzhalter 2"/>
          <p:cNvSpPr>
            <a:spLocks noGrp="1"/>
          </p:cNvSpPr>
          <p:nvPr>
            <p:ph type="body" sz="quarter" idx="10"/>
          </p:nvPr>
        </p:nvSpPr>
        <p:spPr>
          <a:xfrm>
            <a:off x="251717" y="1343270"/>
            <a:ext cx="8640763" cy="861594"/>
          </a:xfrm>
        </p:spPr>
        <p:txBody>
          <a:bodyPr/>
          <a:lstStyle/>
          <a:p>
            <a:r>
              <a:rPr lang="de-DE"/>
              <a:t>Aus der Perspektive der Organisationen (PASS-Tool)</a:t>
            </a:r>
          </a:p>
          <a:p>
            <a:endParaRPr lang="de-DE" dirty="0"/>
          </a:p>
        </p:txBody>
      </p:sp>
      <p:sp>
        <p:nvSpPr>
          <p:cNvPr id="4" name="Inhaltsplatzhalter 3"/>
          <p:cNvSpPr>
            <a:spLocks noGrp="1"/>
          </p:cNvSpPr>
          <p:nvPr>
            <p:ph sz="quarter" idx="11"/>
          </p:nvPr>
        </p:nvSpPr>
        <p:spPr>
          <a:xfrm>
            <a:off x="251717" y="1916832"/>
            <a:ext cx="8640763" cy="4464496"/>
          </a:xfrm>
        </p:spPr>
        <p:txBody>
          <a:bodyPr/>
          <a:lstStyle/>
          <a:p>
            <a:r>
              <a:rPr lang="de-DE" u="sng" dirty="0"/>
              <a:t>Wie funktioniert das </a:t>
            </a:r>
            <a:r>
              <a:rPr lang="de-DE" i="1" u="sng" dirty="0"/>
              <a:t>Matching</a:t>
            </a:r>
            <a:r>
              <a:rPr lang="de-DE" u="sng" dirty="0"/>
              <a:t>?</a:t>
            </a:r>
          </a:p>
          <a:p>
            <a:pPr marL="457200" indent="-457200">
              <a:buFont typeface="+mj-lt"/>
              <a:buAutoNum type="arabicPeriod"/>
            </a:pPr>
            <a:endParaRPr lang="de-DE" u="sng" dirty="0"/>
          </a:p>
          <a:p>
            <a:pPr marL="344250" indent="-342000">
              <a:buFont typeface="+mj-lt"/>
              <a:buAutoNum type="arabicPeriod"/>
            </a:pPr>
            <a:r>
              <a:rPr lang="de-DE" dirty="0"/>
              <a:t>Kontaktaufnahme im PASS-Tool zwischen Organisation und Teilnehmenden, beide Seiten können diesen ersten Schritt unternehmen </a:t>
            </a:r>
          </a:p>
          <a:p>
            <a:pPr marL="344250" indent="-342000">
              <a:buFont typeface="+mj-lt"/>
              <a:buAutoNum type="arabicPeriod"/>
            </a:pPr>
            <a:r>
              <a:rPr lang="de-DE" dirty="0"/>
              <a:t>Organisation und Teilnehmende lernen sich kennen, </a:t>
            </a:r>
            <a:br>
              <a:rPr lang="de-DE" dirty="0"/>
            </a:br>
            <a:r>
              <a:rPr lang="de-DE" dirty="0"/>
              <a:t>klären Fragen und besprechen Einzelheiten zum Projekt</a:t>
            </a:r>
          </a:p>
          <a:p>
            <a:pPr marL="344250" indent="-342000">
              <a:buFont typeface="+mj-lt"/>
              <a:buAutoNum type="arabicPeriod"/>
            </a:pPr>
            <a:r>
              <a:rPr lang="de-DE" dirty="0"/>
              <a:t>Die Organisation schickt Teilnehmenden ein Angebot, </a:t>
            </a:r>
            <a:br>
              <a:rPr lang="de-DE" dirty="0"/>
            </a:br>
            <a:r>
              <a:rPr lang="de-DE" dirty="0"/>
              <a:t>das diese annehmen oder ablehnen können</a:t>
            </a:r>
          </a:p>
          <a:p>
            <a:pPr marL="344250" indent="-342000">
              <a:buFont typeface="+mj-lt"/>
              <a:buAutoNum type="arabicPeriod"/>
            </a:pPr>
            <a:r>
              <a:rPr lang="de-DE" dirty="0"/>
              <a:t>Wird das Angebot akzeptiert, ist das </a:t>
            </a:r>
            <a:r>
              <a:rPr lang="de-DE" i="1" dirty="0"/>
              <a:t>Matching </a:t>
            </a:r>
            <a:r>
              <a:rPr lang="de-DE" dirty="0"/>
              <a:t>vollendet</a:t>
            </a:r>
          </a:p>
        </p:txBody>
      </p:sp>
    </p:spTree>
    <p:extLst>
      <p:ext uri="{BB962C8B-B14F-4D97-AF65-F5344CB8AC3E}">
        <p14:creationId xmlns:p14="http://schemas.microsoft.com/office/powerpoint/2010/main" val="1933345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2480" y="620688"/>
            <a:ext cx="8640000" cy="792000"/>
          </a:xfrm>
        </p:spPr>
        <p:txBody>
          <a:bodyPr/>
          <a:lstStyle/>
          <a:p>
            <a:r>
              <a:rPr lang="de-DE" sz="3000" dirty="0"/>
              <a:t>ESK-Portal PASS-Tool und Mobility Tool+ (MT+)</a:t>
            </a:r>
          </a:p>
        </p:txBody>
      </p:sp>
      <p:sp>
        <p:nvSpPr>
          <p:cNvPr id="3" name="Textplatzhalter 2"/>
          <p:cNvSpPr>
            <a:spLocks noGrp="1"/>
          </p:cNvSpPr>
          <p:nvPr>
            <p:ph type="body" sz="quarter" idx="10"/>
          </p:nvPr>
        </p:nvSpPr>
        <p:spPr>
          <a:xfrm>
            <a:off x="251717" y="1343270"/>
            <a:ext cx="8640763" cy="861594"/>
          </a:xfrm>
        </p:spPr>
        <p:txBody>
          <a:bodyPr/>
          <a:lstStyle/>
          <a:p>
            <a:r>
              <a:rPr lang="de-DE" dirty="0"/>
              <a:t>Wie arbeiten beide Tools zusammen? Hier die Schritte:</a:t>
            </a:r>
          </a:p>
          <a:p>
            <a:endParaRPr lang="de-DE" dirty="0"/>
          </a:p>
        </p:txBody>
      </p:sp>
      <p:sp>
        <p:nvSpPr>
          <p:cNvPr id="4" name="Inhaltsplatzhalter 3"/>
          <p:cNvSpPr>
            <a:spLocks noGrp="1"/>
          </p:cNvSpPr>
          <p:nvPr>
            <p:ph sz="quarter" idx="11"/>
          </p:nvPr>
        </p:nvSpPr>
        <p:spPr>
          <a:xfrm>
            <a:off x="251717" y="1916832"/>
            <a:ext cx="8640763" cy="4248472"/>
          </a:xfrm>
          <a:noFill/>
        </p:spPr>
        <p:txBody>
          <a:bodyPr/>
          <a:lstStyle/>
          <a:p>
            <a:pPr marL="457200" indent="-457200">
              <a:buFont typeface="+mj-lt"/>
              <a:buAutoNum type="arabicPeriod"/>
            </a:pPr>
            <a:r>
              <a:rPr lang="de-DE" b="1" dirty="0"/>
              <a:t>Mobility Tool+</a:t>
            </a:r>
            <a:br>
              <a:rPr lang="de-DE" b="1" dirty="0"/>
            </a:br>
            <a:r>
              <a:rPr lang="de-DE" dirty="0"/>
              <a:t>Nach Bewilligung des Projekts schickt die Nationale Agentur dieses ins Mobility Tool+. Hier findet die Abrechnung des Projekts statt </a:t>
            </a:r>
          </a:p>
          <a:p>
            <a:pPr marL="457200" indent="-457200">
              <a:buFont typeface="+mj-lt"/>
              <a:buAutoNum type="arabicPeriod" startAt="2"/>
            </a:pPr>
            <a:r>
              <a:rPr lang="de-DE" b="1" dirty="0"/>
              <a:t>PASS-Tool </a:t>
            </a:r>
            <a:br>
              <a:rPr lang="de-DE" b="1" dirty="0"/>
            </a:br>
            <a:r>
              <a:rPr lang="de-DE" dirty="0"/>
              <a:t>Dann können Trägerorganisation ESK-Portal &gt; PASS-Tool einem Projekt Teilnehmende zuweisen (</a:t>
            </a:r>
            <a:r>
              <a:rPr lang="de-DE" i="1" dirty="0"/>
              <a:t>Matching</a:t>
            </a:r>
            <a:r>
              <a:rPr lang="de-DE" dirty="0"/>
              <a:t>)</a:t>
            </a:r>
          </a:p>
          <a:p>
            <a:pPr marL="457200" indent="-457200">
              <a:buFont typeface="+mj-lt"/>
              <a:buAutoNum type="arabicPeriod" startAt="3"/>
            </a:pPr>
            <a:r>
              <a:rPr lang="de-DE" b="1" dirty="0"/>
              <a:t>Mobility Tool+ </a:t>
            </a:r>
            <a:br>
              <a:rPr lang="de-DE" b="1" dirty="0"/>
            </a:br>
            <a:r>
              <a:rPr lang="de-DE" dirty="0"/>
              <a:t>Nach dem </a:t>
            </a:r>
            <a:r>
              <a:rPr lang="de-DE" i="1" dirty="0"/>
              <a:t>Matching</a:t>
            </a:r>
            <a:r>
              <a:rPr lang="de-DE" dirty="0"/>
              <a:t> muss die Organisation die Daten der Teilnehmenden ins Mobility Tool+ importieren</a:t>
            </a:r>
          </a:p>
          <a:p>
            <a:pPr marL="457200" indent="-457200">
              <a:buFont typeface="+mj-lt"/>
              <a:buAutoNum type="arabicPeriod" startAt="4"/>
            </a:pPr>
            <a:r>
              <a:rPr lang="de-DE" b="1" dirty="0"/>
              <a:t>Mobility Tool+ </a:t>
            </a:r>
            <a:br>
              <a:rPr lang="de-DE" b="1" dirty="0"/>
            </a:br>
            <a:r>
              <a:rPr lang="de-DE" dirty="0"/>
              <a:t>Dann erst können die Organisationen im Mobility Tool+ die Teilnehmenden mit der entsprechenden Aktivität verknüpfen (unumgänglich für die Abrechnung)</a:t>
            </a:r>
          </a:p>
          <a:p>
            <a:pPr marL="457200" indent="-457200">
              <a:buFont typeface="+mj-lt"/>
              <a:buAutoNum type="arabicPeriod"/>
            </a:pPr>
            <a:endParaRPr lang="de-DE" dirty="0">
              <a:solidFill>
                <a:schemeClr val="tx1">
                  <a:lumMod val="65000"/>
                  <a:lumOff val="35000"/>
                </a:schemeClr>
              </a:solidFill>
            </a:endParaRPr>
          </a:p>
        </p:txBody>
      </p:sp>
    </p:spTree>
    <p:extLst>
      <p:ext uri="{BB962C8B-B14F-4D97-AF65-F5344CB8AC3E}">
        <p14:creationId xmlns:p14="http://schemas.microsoft.com/office/powerpoint/2010/main" val="6294077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2480" y="620688"/>
            <a:ext cx="8640000" cy="792000"/>
          </a:xfrm>
        </p:spPr>
        <p:txBody>
          <a:bodyPr/>
          <a:lstStyle/>
          <a:p>
            <a:r>
              <a:rPr lang="de-DE" dirty="0"/>
              <a:t>ESK-Portal und PASS-Tool</a:t>
            </a:r>
          </a:p>
        </p:txBody>
      </p:sp>
      <p:sp>
        <p:nvSpPr>
          <p:cNvPr id="3" name="Textplatzhalter 2"/>
          <p:cNvSpPr>
            <a:spLocks noGrp="1"/>
          </p:cNvSpPr>
          <p:nvPr>
            <p:ph type="body" sz="quarter" idx="10"/>
          </p:nvPr>
        </p:nvSpPr>
        <p:spPr>
          <a:xfrm>
            <a:off x="251717" y="1340768"/>
            <a:ext cx="8640763" cy="861594"/>
          </a:xfrm>
        </p:spPr>
        <p:txBody>
          <a:bodyPr/>
          <a:lstStyle/>
          <a:p>
            <a:r>
              <a:rPr lang="de-DE" dirty="0"/>
              <a:t>Wo finde ich weiterführende Informationen?</a:t>
            </a:r>
          </a:p>
        </p:txBody>
      </p:sp>
      <p:sp>
        <p:nvSpPr>
          <p:cNvPr id="4" name="Inhaltsplatzhalter 3"/>
          <p:cNvSpPr>
            <a:spLocks noGrp="1"/>
          </p:cNvSpPr>
          <p:nvPr>
            <p:ph sz="quarter" idx="11"/>
          </p:nvPr>
        </p:nvSpPr>
        <p:spPr>
          <a:xfrm>
            <a:off x="251717" y="1916832"/>
            <a:ext cx="8640763" cy="3632624"/>
          </a:xfrm>
        </p:spPr>
        <p:txBody>
          <a:bodyPr/>
          <a:lstStyle/>
          <a:p>
            <a:pPr marL="342900" indent="-342900">
              <a:buFont typeface="Arial" panose="020B0604020202020204" pitchFamily="34" charset="0"/>
              <a:buChar char="•"/>
            </a:pPr>
            <a:r>
              <a:rPr lang="de-DE" dirty="0"/>
              <a:t>ESK-Webseite für Deutschland (von JUGEND für Europa)</a:t>
            </a:r>
            <a:r>
              <a:rPr lang="de-DE" dirty="0">
                <a:solidFill>
                  <a:srgbClr val="595959"/>
                </a:solidFill>
              </a:rPr>
              <a:t/>
            </a:r>
            <a:br>
              <a:rPr lang="de-DE" dirty="0">
                <a:solidFill>
                  <a:srgbClr val="595959"/>
                </a:solidFill>
              </a:rPr>
            </a:br>
            <a:r>
              <a:rPr lang="de-DE" dirty="0">
                <a:solidFill>
                  <a:srgbClr val="D30547"/>
                </a:solidFill>
              </a:rPr>
              <a:t>↘ </a:t>
            </a:r>
            <a:r>
              <a:rPr lang="de-DE" dirty="0">
                <a:hlinkClick r:id="rId2"/>
              </a:rPr>
              <a:t>www.solidaritaetskorps.de/service/datenbanken/pass</a:t>
            </a:r>
            <a:endParaRPr lang="de-DE" dirty="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ESK-Webseite des Europäischen Jugendportals </a:t>
            </a:r>
            <a:br>
              <a:rPr lang="de-DE" dirty="0"/>
            </a:br>
            <a:r>
              <a:rPr lang="de-DE" dirty="0">
                <a:solidFill>
                  <a:srgbClr val="D30547"/>
                </a:solidFill>
              </a:rPr>
              <a:t>↘ </a:t>
            </a:r>
            <a:r>
              <a:rPr lang="de-DE" dirty="0">
                <a:hlinkClick r:id="rId3"/>
              </a:rPr>
              <a:t>https://europa.eu/youth/EU_de</a:t>
            </a:r>
            <a:r>
              <a:rPr lang="de-DE" dirty="0"/>
              <a:t>   </a:t>
            </a:r>
          </a:p>
          <a:p>
            <a:pPr marL="342900" indent="-342900">
              <a:buFont typeface="Arial" panose="020B0604020202020204" pitchFamily="34" charset="0"/>
              <a:buChar char="•"/>
            </a:pPr>
            <a:endParaRPr lang="de-DE" dirty="0"/>
          </a:p>
          <a:p>
            <a:pPr marL="1085850" lvl="1" indent="-342900">
              <a:buFont typeface="Arial" panose="020B0604020202020204" pitchFamily="34" charset="0"/>
              <a:buChar char="•"/>
            </a:pPr>
            <a:r>
              <a:rPr lang="de-DE" dirty="0">
                <a:cs typeface="ＭＳ Ｐゴシック" pitchFamily="-84" charset="-128"/>
              </a:rPr>
              <a:t>PASS-Tool User Guide (Bedienungsanleitung)</a:t>
            </a:r>
            <a:r>
              <a:rPr lang="de-DE" dirty="0"/>
              <a:t/>
            </a:r>
            <a:br>
              <a:rPr lang="de-DE" dirty="0"/>
            </a:br>
            <a:r>
              <a:rPr lang="de-DE" dirty="0">
                <a:solidFill>
                  <a:srgbClr val="D30547"/>
                </a:solidFill>
              </a:rPr>
              <a:t>↘ </a:t>
            </a:r>
            <a:r>
              <a:rPr lang="de-DE" dirty="0">
                <a:hlinkClick r:id="rId4"/>
              </a:rPr>
              <a:t>https://europa.eu/youth/solidarity/technical-support-public</a:t>
            </a:r>
            <a:r>
              <a:rPr lang="de-DE" dirty="0"/>
              <a:t>  </a:t>
            </a:r>
          </a:p>
        </p:txBody>
      </p:sp>
    </p:spTree>
    <p:extLst>
      <p:ext uri="{BB962C8B-B14F-4D97-AF65-F5344CB8AC3E}">
        <p14:creationId xmlns:p14="http://schemas.microsoft.com/office/powerpoint/2010/main" val="18575274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C183D7F6-B498-43B3-948B-1728B52AA6E4}">
                <adec:decorative xmlns:adec="http://schemas.microsoft.com/office/drawing/2017/decorative" xmlns="" val="1"/>
              </a:ext>
            </a:extLst>
          </p:cNvPr>
          <p:cNvSpPr/>
          <p:nvPr/>
        </p:nvSpPr>
        <p:spPr>
          <a:xfrm>
            <a:off x="0" y="1412776"/>
            <a:ext cx="9143999" cy="4248472"/>
          </a:xfrm>
          <a:prstGeom prst="rect">
            <a:avLst/>
          </a:prstGeom>
          <a:solidFill>
            <a:srgbClr val="EBE4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Titel 1"/>
          <p:cNvSpPr>
            <a:spLocks noGrp="1"/>
          </p:cNvSpPr>
          <p:nvPr>
            <p:ph type="ctrTitle"/>
          </p:nvPr>
        </p:nvSpPr>
        <p:spPr bwMode="auto">
          <a:xfrm>
            <a:off x="251520" y="620688"/>
            <a:ext cx="8964612"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3800" b="1">
                <a:solidFill>
                  <a:schemeClr val="tx2"/>
                </a:solidFill>
              </a:rPr>
              <a:t>Fördermittelvergabe (Verlauf)</a:t>
            </a:r>
            <a:r>
              <a:rPr lang="de-DE" altLang="de-DE">
                <a:ea typeface="ＭＳ Ｐゴシック" pitchFamily="34" charset="-128"/>
              </a:rPr>
              <a:t/>
            </a:r>
            <a:br>
              <a:rPr lang="de-DE" altLang="de-DE">
                <a:ea typeface="ＭＳ Ｐゴシック" pitchFamily="34" charset="-128"/>
              </a:rPr>
            </a:br>
            <a:endParaRPr lang="de-DE" altLang="de-DE">
              <a:solidFill>
                <a:srgbClr val="FF0000"/>
              </a:solidFill>
              <a:ea typeface="ＭＳ Ｐゴシック" pitchFamily="34" charset="-128"/>
            </a:endParaRPr>
          </a:p>
        </p:txBody>
      </p:sp>
      <p:pic>
        <p:nvPicPr>
          <p:cNvPr id="1026" name="Picture 2" descr="Schaubild des Ablaufs der Fördermittelvergabe mit den folgenden Phasen: Antragsphase, Prüfungsphase, Entscheidungsphase, Projektphase. "/>
          <p:cNvPicPr>
            <a:picLocks noChangeAspect="1" noChangeArrowheads="1"/>
          </p:cNvPicPr>
          <p:nvPr/>
        </p:nvPicPr>
        <p:blipFill rotWithShape="1">
          <a:blip r:embed="rId2">
            <a:extLst>
              <a:ext uri="{28A0092B-C50C-407E-A947-70E740481C1C}">
                <a14:useLocalDpi xmlns:a14="http://schemas.microsoft.com/office/drawing/2010/main" val="0"/>
              </a:ext>
            </a:extLst>
          </a:blip>
          <a:srcRect l="6386" t="40880" r="6807" b="26282"/>
          <a:stretch/>
        </p:blipFill>
        <p:spPr bwMode="auto">
          <a:xfrm>
            <a:off x="251520" y="1824994"/>
            <a:ext cx="7937607" cy="225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277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C183D7F6-B498-43B3-948B-1728B52AA6E4}">
                <adec:decorative xmlns:adec="http://schemas.microsoft.com/office/drawing/2017/decorative" xmlns="" val="1"/>
              </a:ext>
            </a:extLst>
          </p:cNvPr>
          <p:cNvSpPr/>
          <p:nvPr/>
        </p:nvSpPr>
        <p:spPr>
          <a:xfrm>
            <a:off x="0" y="1412776"/>
            <a:ext cx="9144000" cy="4248472"/>
          </a:xfrm>
          <a:prstGeom prst="rect">
            <a:avLst/>
          </a:prstGeom>
          <a:solidFill>
            <a:srgbClr val="EBE4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itel 1"/>
          <p:cNvSpPr txBox="1">
            <a:spLocks noGrp="1"/>
          </p:cNvSpPr>
          <p:nvPr>
            <p:ph type="title" idx="4294967295"/>
          </p:nvPr>
        </p:nvSpPr>
        <p:spPr bwMode="auto">
          <a:xfrm>
            <a:off x="251520" y="620688"/>
            <a:ext cx="8964612" cy="7921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fontAlgn="base" hangingPunct="1">
              <a:spcBef>
                <a:spcPct val="0"/>
              </a:spcBef>
              <a:spcAft>
                <a:spcPct val="0"/>
              </a:spcAft>
              <a:defRPr sz="4000" kern="1200">
                <a:solidFill>
                  <a:schemeClr val="bg1"/>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t>Fördermittelvergabe (Verlauf)</a:t>
            </a:r>
            <a:r>
              <a:rPr kumimoji="0" lang="de-DE" altLang="de-DE" sz="4000" b="0" i="0" u="none" strike="noStrike" kern="1200" cap="none" spc="0" normalizeH="0" baseline="0" noProof="0" dirty="0">
                <a:ln>
                  <a:noFill/>
                </a:ln>
                <a:solidFill>
                  <a:schemeClr val="bg1"/>
                </a:solidFill>
                <a:effectLst/>
                <a:uLnTx/>
                <a:uFillTx/>
                <a:latin typeface="+mj-lt"/>
                <a:ea typeface="ＭＳ Ｐゴシック" pitchFamily="34" charset="-128"/>
                <a:cs typeface="ＭＳ Ｐゴシック" pitchFamily="-84" charset="-128"/>
              </a:rPr>
              <a:t/>
            </a:r>
            <a:br>
              <a:rPr kumimoji="0" lang="de-DE" altLang="de-DE" sz="4000" b="0" i="0" u="none" strike="noStrike" kern="1200" cap="none" spc="0" normalizeH="0" baseline="0" noProof="0" dirty="0">
                <a:ln>
                  <a:noFill/>
                </a:ln>
                <a:solidFill>
                  <a:schemeClr val="bg1"/>
                </a:solidFill>
                <a:effectLst/>
                <a:uLnTx/>
                <a:uFillTx/>
                <a:latin typeface="+mj-lt"/>
                <a:ea typeface="ＭＳ Ｐゴシック" pitchFamily="34" charset="-128"/>
                <a:cs typeface="ＭＳ Ｐゴシック" pitchFamily="-84" charset="-128"/>
              </a:rPr>
            </a:br>
            <a:endParaRPr kumimoji="0" lang="de-DE" altLang="de-DE" sz="4000" b="0" i="0" u="none" strike="noStrike" kern="1200" cap="none" spc="0" normalizeH="0" baseline="0" noProof="0" dirty="0">
              <a:ln>
                <a:noFill/>
              </a:ln>
              <a:solidFill>
                <a:srgbClr val="FF0000"/>
              </a:solidFill>
              <a:effectLst/>
              <a:uLnTx/>
              <a:uFillTx/>
              <a:latin typeface="+mj-lt"/>
              <a:ea typeface="ＭＳ Ｐゴシック" pitchFamily="34" charset="-128"/>
              <a:cs typeface="ＭＳ Ｐゴシック" pitchFamily="-84" charset="-128"/>
            </a:endParaRPr>
          </a:p>
        </p:txBody>
      </p:sp>
      <p:pic>
        <p:nvPicPr>
          <p:cNvPr id="2050" name="Picture 2" descr="Detaillierte Beschreibung der Arbeitsschritte aller Phasen der Fördermittelvergabe. Bei Interesse stellt JUGEND für Europa eine barrierefreie PDF-Datei mit dieser Detailinformation per E-Mail zur Verfügung.  "/>
          <p:cNvPicPr>
            <a:picLocks noChangeAspect="1" noChangeArrowheads="1"/>
          </p:cNvPicPr>
          <p:nvPr/>
        </p:nvPicPr>
        <p:blipFill rotWithShape="1">
          <a:blip r:embed="rId2">
            <a:extLst>
              <a:ext uri="{28A0092B-C50C-407E-A947-70E740481C1C}">
                <a14:useLocalDpi xmlns:a14="http://schemas.microsoft.com/office/drawing/2010/main" val="0"/>
              </a:ext>
            </a:extLst>
          </a:blip>
          <a:srcRect l="5021" t="37124" r="5166" b="11357"/>
          <a:stretch/>
        </p:blipFill>
        <p:spPr bwMode="auto">
          <a:xfrm>
            <a:off x="108550" y="1697187"/>
            <a:ext cx="9035449" cy="388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2932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C183D7F6-B498-43B3-948B-1728B52AA6E4}">
                <adec:decorative xmlns:adec="http://schemas.microsoft.com/office/drawing/2017/decorative" xmlns="" val="1"/>
              </a:ext>
            </a:extLst>
          </p:cNvPr>
          <p:cNvSpPr/>
          <p:nvPr/>
        </p:nvSpPr>
        <p:spPr>
          <a:xfrm>
            <a:off x="0" y="1412776"/>
            <a:ext cx="9143999" cy="4248472"/>
          </a:xfrm>
          <a:prstGeom prst="rect">
            <a:avLst/>
          </a:prstGeom>
          <a:solidFill>
            <a:srgbClr val="EBE4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itel 1"/>
          <p:cNvSpPr txBox="1">
            <a:spLocks noGrp="1"/>
          </p:cNvSpPr>
          <p:nvPr>
            <p:ph type="title" idx="4294967295"/>
          </p:nvPr>
        </p:nvSpPr>
        <p:spPr bwMode="auto">
          <a:xfrm>
            <a:off x="251520" y="620688"/>
            <a:ext cx="8964612" cy="7921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fontAlgn="base" hangingPunct="1">
              <a:spcBef>
                <a:spcPct val="0"/>
              </a:spcBef>
              <a:spcAft>
                <a:spcPct val="0"/>
              </a:spcAft>
              <a:defRPr sz="4000" kern="1200">
                <a:solidFill>
                  <a:schemeClr val="bg1"/>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t>Fördermittelvergabe (Verlauf)</a:t>
            </a:r>
            <a:r>
              <a:rPr kumimoji="0" lang="de-DE" altLang="de-DE" sz="4000" b="0" i="0" u="none" strike="noStrike" kern="1200" cap="none" spc="0" normalizeH="0" baseline="0" noProof="0" dirty="0">
                <a:ln>
                  <a:noFill/>
                </a:ln>
                <a:solidFill>
                  <a:schemeClr val="bg1"/>
                </a:solidFill>
                <a:effectLst/>
                <a:uLnTx/>
                <a:uFillTx/>
                <a:latin typeface="+mj-lt"/>
                <a:ea typeface="ＭＳ Ｐゴシック" pitchFamily="34" charset="-128"/>
                <a:cs typeface="ＭＳ Ｐゴシック" pitchFamily="-84" charset="-128"/>
              </a:rPr>
              <a:t/>
            </a:r>
            <a:br>
              <a:rPr kumimoji="0" lang="de-DE" altLang="de-DE" sz="4000" b="0" i="0" u="none" strike="noStrike" kern="1200" cap="none" spc="0" normalizeH="0" baseline="0" noProof="0" dirty="0">
                <a:ln>
                  <a:noFill/>
                </a:ln>
                <a:solidFill>
                  <a:schemeClr val="bg1"/>
                </a:solidFill>
                <a:effectLst/>
                <a:uLnTx/>
                <a:uFillTx/>
                <a:latin typeface="+mj-lt"/>
                <a:ea typeface="ＭＳ Ｐゴシック" pitchFamily="34" charset="-128"/>
                <a:cs typeface="ＭＳ Ｐゴシック" pitchFamily="-84" charset="-128"/>
              </a:rPr>
            </a:br>
            <a:endParaRPr kumimoji="0" lang="de-DE" altLang="de-DE" sz="4000" b="0" i="0" u="none" strike="noStrike" kern="1200" cap="none" spc="0" normalizeH="0" baseline="0" noProof="0" dirty="0">
              <a:ln>
                <a:noFill/>
              </a:ln>
              <a:solidFill>
                <a:srgbClr val="FF0000"/>
              </a:solidFill>
              <a:effectLst/>
              <a:uLnTx/>
              <a:uFillTx/>
              <a:latin typeface="+mj-lt"/>
              <a:ea typeface="ＭＳ Ｐゴシック" pitchFamily="34" charset="-128"/>
              <a:cs typeface="ＭＳ Ｐゴシック" pitchFamily="-84" charset="-128"/>
            </a:endParaRPr>
          </a:p>
        </p:txBody>
      </p:sp>
      <p:pic>
        <p:nvPicPr>
          <p:cNvPr id="2051" name="Picture 3" descr="Detaillierte Beschreibung der Arbeitsschritte aller Phasen der Fördermittelvergabe. Bei Interesse stellt JUGEND für Europa eine barrierefreie PDF-Datei mit dieser Detailinformation per E-Mail zur Verfügung.  "/>
          <p:cNvPicPr>
            <a:picLocks noChangeAspect="1" noChangeArrowheads="1"/>
          </p:cNvPicPr>
          <p:nvPr/>
        </p:nvPicPr>
        <p:blipFill rotWithShape="1">
          <a:blip r:embed="rId2">
            <a:extLst>
              <a:ext uri="{28A0092B-C50C-407E-A947-70E740481C1C}">
                <a14:useLocalDpi xmlns:a14="http://schemas.microsoft.com/office/drawing/2010/main" val="0"/>
              </a:ext>
            </a:extLst>
          </a:blip>
          <a:srcRect l="6495" t="37067" r="4824" b="12058"/>
          <a:stretch/>
        </p:blipFill>
        <p:spPr bwMode="auto">
          <a:xfrm>
            <a:off x="285124" y="1700807"/>
            <a:ext cx="8858875" cy="3715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8581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C183D7F6-B498-43B3-948B-1728B52AA6E4}">
                <adec:decorative xmlns:adec="http://schemas.microsoft.com/office/drawing/2017/decorative" xmlns="" val="1"/>
              </a:ext>
            </a:extLst>
          </p:cNvPr>
          <p:cNvSpPr/>
          <p:nvPr/>
        </p:nvSpPr>
        <p:spPr>
          <a:xfrm>
            <a:off x="0" y="1412776"/>
            <a:ext cx="9143999" cy="2952328"/>
          </a:xfrm>
          <a:prstGeom prst="rect">
            <a:avLst/>
          </a:prstGeom>
          <a:solidFill>
            <a:srgbClr val="EBE4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itel 1"/>
          <p:cNvSpPr txBox="1">
            <a:spLocks noGrp="1"/>
          </p:cNvSpPr>
          <p:nvPr>
            <p:ph type="title" idx="4294967295"/>
          </p:nvPr>
        </p:nvSpPr>
        <p:spPr bwMode="auto">
          <a:xfrm>
            <a:off x="251520" y="620688"/>
            <a:ext cx="8964612" cy="792162"/>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fontAlgn="base" hangingPunct="1">
              <a:spcBef>
                <a:spcPct val="0"/>
              </a:spcBef>
              <a:spcAft>
                <a:spcPct val="0"/>
              </a:spcAft>
              <a:defRPr sz="4000" kern="1200">
                <a:solidFill>
                  <a:schemeClr val="bg1"/>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t>Fördermittelvergabe (Verlauf)</a:t>
            </a:r>
            <a:r>
              <a:rPr kumimoji="0" lang="de-DE" altLang="de-DE" sz="4000" b="0" i="0" u="none" strike="noStrike" kern="1200" cap="none" spc="0" normalizeH="0" baseline="0" noProof="0" dirty="0">
                <a:ln>
                  <a:noFill/>
                </a:ln>
                <a:solidFill>
                  <a:schemeClr val="bg1"/>
                </a:solidFill>
                <a:effectLst/>
                <a:uLnTx/>
                <a:uFillTx/>
                <a:latin typeface="+mj-lt"/>
                <a:ea typeface="ＭＳ Ｐゴシック" pitchFamily="34" charset="-128"/>
                <a:cs typeface="ＭＳ Ｐゴシック" pitchFamily="-84" charset="-128"/>
              </a:rPr>
              <a:t/>
            </a:r>
            <a:br>
              <a:rPr kumimoji="0" lang="de-DE" altLang="de-DE" sz="4000" b="0" i="0" u="none" strike="noStrike" kern="1200" cap="none" spc="0" normalizeH="0" baseline="0" noProof="0" dirty="0">
                <a:ln>
                  <a:noFill/>
                </a:ln>
                <a:solidFill>
                  <a:schemeClr val="bg1"/>
                </a:solidFill>
                <a:effectLst/>
                <a:uLnTx/>
                <a:uFillTx/>
                <a:latin typeface="+mj-lt"/>
                <a:ea typeface="ＭＳ Ｐゴシック" pitchFamily="34" charset="-128"/>
                <a:cs typeface="ＭＳ Ｐゴシック" pitchFamily="-84" charset="-128"/>
              </a:rPr>
            </a:br>
            <a:endParaRPr kumimoji="0" lang="de-DE" altLang="de-DE" sz="4000" b="0" i="0" u="none" strike="noStrike" kern="1200" cap="none" spc="0" normalizeH="0" baseline="0" noProof="0" dirty="0">
              <a:ln>
                <a:noFill/>
              </a:ln>
              <a:solidFill>
                <a:srgbClr val="FF0000"/>
              </a:solidFill>
              <a:effectLst/>
              <a:uLnTx/>
              <a:uFillTx/>
              <a:latin typeface="+mj-lt"/>
              <a:ea typeface="ＭＳ Ｐゴシック" pitchFamily="34" charset="-128"/>
              <a:cs typeface="ＭＳ Ｐゴシック" pitchFamily="-84" charset="-128"/>
            </a:endParaRPr>
          </a:p>
        </p:txBody>
      </p:sp>
      <p:pic>
        <p:nvPicPr>
          <p:cNvPr id="4" name="Picture 4" descr="Detaillierte Beschreibung der Arbeitsschritte aller Phasen der Fördermittelvergabe. Bei Interesse stellt JUGEND für Europa eine barrierefreie PDF-Datei mit dieser Detailinformation per E-Mail zur Verfügung.  "/>
          <p:cNvPicPr>
            <a:picLocks noChangeAspect="1" noChangeArrowheads="1"/>
          </p:cNvPicPr>
          <p:nvPr/>
        </p:nvPicPr>
        <p:blipFill rotWithShape="1">
          <a:blip r:embed="rId2">
            <a:extLst>
              <a:ext uri="{28A0092B-C50C-407E-A947-70E740481C1C}">
                <a14:useLocalDpi xmlns:a14="http://schemas.microsoft.com/office/drawing/2010/main" val="0"/>
              </a:ext>
            </a:extLst>
          </a:blip>
          <a:srcRect l="7444" t="37108" r="5566" b="33025"/>
          <a:stretch/>
        </p:blipFill>
        <p:spPr bwMode="auto">
          <a:xfrm>
            <a:off x="330423" y="1700808"/>
            <a:ext cx="8813575" cy="226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162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7956" y="620688"/>
            <a:ext cx="6696744" cy="792000"/>
          </a:xfrm>
        </p:spPr>
        <p:txBody>
          <a:bodyPr/>
          <a:lstStyle/>
          <a:p>
            <a:r>
              <a:rPr lang="de-DE" dirty="0"/>
              <a:t>Was ist drin für Organisationen?</a:t>
            </a:r>
          </a:p>
        </p:txBody>
      </p:sp>
      <p:sp>
        <p:nvSpPr>
          <p:cNvPr id="4" name="Inhaltsplatzhalter 3"/>
          <p:cNvSpPr>
            <a:spLocks noGrp="1"/>
          </p:cNvSpPr>
          <p:nvPr>
            <p:ph sz="quarter" idx="12"/>
          </p:nvPr>
        </p:nvSpPr>
        <p:spPr>
          <a:xfrm>
            <a:off x="251520" y="1888029"/>
            <a:ext cx="6696744" cy="4277275"/>
          </a:xfrm>
        </p:spPr>
        <p:txBody>
          <a:bodyPr/>
          <a:lstStyle/>
          <a:p>
            <a:pPr marL="342900" indent="-342900">
              <a:buFont typeface="Arial" panose="020B0604020202020204" pitchFamily="34" charset="0"/>
              <a:buChar char="•"/>
            </a:pPr>
            <a:r>
              <a:rPr lang="de-DE" dirty="0">
                <a:solidFill>
                  <a:srgbClr val="666666"/>
                </a:solidFill>
              </a:rPr>
              <a:t>Europa wird in den Arbeitsalltag integriert</a:t>
            </a:r>
          </a:p>
          <a:p>
            <a:pPr marL="342900" indent="-342900">
              <a:buFont typeface="Arial" panose="020B0604020202020204" pitchFamily="34" charset="0"/>
              <a:buChar char="•"/>
            </a:pPr>
            <a:r>
              <a:rPr lang="de-DE" dirty="0">
                <a:solidFill>
                  <a:srgbClr val="666666"/>
                </a:solidFill>
              </a:rPr>
              <a:t>Neue Impulse und Ideen für die tägliche Arbeit </a:t>
            </a:r>
          </a:p>
          <a:p>
            <a:pPr marL="342900" indent="-342900">
              <a:buFont typeface="Arial" panose="020B0604020202020204" pitchFamily="34" charset="0"/>
              <a:buChar char="•"/>
            </a:pPr>
            <a:r>
              <a:rPr lang="de-DE" dirty="0">
                <a:solidFill>
                  <a:srgbClr val="666666"/>
                </a:solidFill>
              </a:rPr>
              <a:t>Europäische Zusammenarbeit mit Partnern </a:t>
            </a:r>
            <a:br>
              <a:rPr lang="de-DE" dirty="0">
                <a:solidFill>
                  <a:srgbClr val="666666"/>
                </a:solidFill>
              </a:rPr>
            </a:br>
            <a:r>
              <a:rPr lang="de-DE" dirty="0">
                <a:solidFill>
                  <a:srgbClr val="666666"/>
                </a:solidFill>
              </a:rPr>
              <a:t>aus anderen Ländern </a:t>
            </a:r>
          </a:p>
          <a:p>
            <a:pPr marL="342900" indent="-342900">
              <a:buFont typeface="Arial" panose="020B0604020202020204" pitchFamily="34" charset="0"/>
              <a:buChar char="•"/>
            </a:pPr>
            <a:r>
              <a:rPr lang="de-DE" dirty="0">
                <a:solidFill>
                  <a:srgbClr val="666666"/>
                </a:solidFill>
              </a:rPr>
              <a:t>Breites Fortbildungsangebot</a:t>
            </a:r>
          </a:p>
          <a:p>
            <a:pPr marL="342900" indent="-342900">
              <a:buFont typeface="Arial" panose="020B0604020202020204" pitchFamily="34" charset="0"/>
              <a:buChar char="•"/>
            </a:pPr>
            <a:r>
              <a:rPr lang="de-DE" dirty="0">
                <a:solidFill>
                  <a:srgbClr val="666666"/>
                </a:solidFill>
              </a:rPr>
              <a:t>Gestiegene Fördersätze</a:t>
            </a:r>
          </a:p>
          <a:p>
            <a:pPr marL="342900" indent="-342900">
              <a:buFont typeface="Arial" panose="020B0604020202020204" pitchFamily="34" charset="0"/>
              <a:buChar char="•"/>
            </a:pPr>
            <a:r>
              <a:rPr lang="de-DE" dirty="0">
                <a:solidFill>
                  <a:srgbClr val="666666"/>
                </a:solidFill>
              </a:rPr>
              <a:t>Sichtbares Engagement für ein offenes und soziales Europa </a:t>
            </a:r>
          </a:p>
          <a:p>
            <a:pPr marL="342900" indent="-342900">
              <a:buFont typeface="Arial" panose="020B0604020202020204" pitchFamily="34" charset="0"/>
              <a:buChar char="•"/>
            </a:pPr>
            <a:endParaRPr lang="de-DE" dirty="0">
              <a:solidFill>
                <a:schemeClr val="tx1">
                  <a:lumMod val="65000"/>
                  <a:lumOff val="35000"/>
                </a:schemeClr>
              </a:solidFill>
            </a:endParaRPr>
          </a:p>
          <a:p>
            <a:endParaRPr lang="de-DE" dirty="0"/>
          </a:p>
          <a:p>
            <a:endParaRPr lang="de-DE" dirty="0"/>
          </a:p>
        </p:txBody>
      </p:sp>
    </p:spTree>
    <p:extLst>
      <p:ext uri="{BB962C8B-B14F-4D97-AF65-F5344CB8AC3E}">
        <p14:creationId xmlns:p14="http://schemas.microsoft.com/office/powerpoint/2010/main" val="29238092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7EE638D0-E75D-4457-8D12-D60E1F9AA843}"/>
              </a:ext>
            </a:extLst>
          </p:cNvPr>
          <p:cNvSpPr txBox="1">
            <a:spLocks noGrp="1"/>
          </p:cNvSpPr>
          <p:nvPr>
            <p:ph type="title" idx="4294967295"/>
          </p:nvPr>
        </p:nvSpPr>
        <p:spPr>
          <a:xfrm>
            <a:off x="227956" y="620688"/>
            <a:ext cx="7296372" cy="79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fontAlgn="base" hangingPunct="1">
              <a:spcBef>
                <a:spcPct val="0"/>
              </a:spcBef>
              <a:spcAft>
                <a:spcPct val="0"/>
              </a:spcAft>
              <a:defRPr sz="3600" kern="1200">
                <a:solidFill>
                  <a:schemeClr val="bg1"/>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3800" b="1" i="1" u="none" strike="noStrike" kern="1200" cap="none" spc="0" normalizeH="0" baseline="0" noProof="0" smtClean="0">
                <a:ln>
                  <a:noFill/>
                </a:ln>
                <a:solidFill>
                  <a:schemeClr val="tx2"/>
                </a:solidFill>
                <a:effectLst/>
                <a:uLnTx/>
                <a:uFillTx/>
                <a:latin typeface="+mj-lt"/>
                <a:ea typeface="ＭＳ Ｐゴシック" pitchFamily="-84" charset="-128"/>
                <a:cs typeface="ＭＳ Ｐゴシック" pitchFamily="-84" charset="-128"/>
              </a:rPr>
              <a:t>Inclusion </a:t>
            </a:r>
            <a:r>
              <a:rPr kumimoji="0" lang="de-DE" altLang="de-DE" sz="3800" b="1" i="1" u="none" strike="noStrike" kern="1200" cap="none" spc="0" normalizeH="0" baseline="0" noProof="0">
                <a:ln>
                  <a:noFill/>
                </a:ln>
                <a:solidFill>
                  <a:schemeClr val="tx2"/>
                </a:solidFill>
                <a:effectLst/>
                <a:uLnTx/>
                <a:uFillTx/>
                <a:latin typeface="+mj-lt"/>
                <a:ea typeface="ＭＳ Ｐゴシック" pitchFamily="-84" charset="-128"/>
                <a:cs typeface="ＭＳ Ｐゴシック" pitchFamily="-84" charset="-128"/>
              </a:rPr>
              <a:t>&amp; </a:t>
            </a:r>
            <a:r>
              <a:rPr kumimoji="0" lang="de-DE" altLang="de-DE" sz="3800" b="1" i="1" u="none" strike="noStrike" kern="1200" cap="none" spc="0" normalizeH="0" baseline="0" noProof="0" smtClean="0">
                <a:ln>
                  <a:noFill/>
                </a:ln>
                <a:solidFill>
                  <a:schemeClr val="tx2"/>
                </a:solidFill>
                <a:effectLst/>
                <a:uLnTx/>
                <a:uFillTx/>
                <a:latin typeface="+mj-lt"/>
                <a:ea typeface="ＭＳ Ｐゴシック" pitchFamily="-84" charset="-128"/>
                <a:cs typeface="ＭＳ Ｐゴシック" pitchFamily="-84" charset="-128"/>
              </a:rPr>
              <a:t>Diversity </a:t>
            </a:r>
            <a:br>
              <a:rPr kumimoji="0" lang="de-DE" altLang="de-DE" sz="3800" b="1" i="1" u="none" strike="noStrike" kern="1200" cap="none" spc="0" normalizeH="0" baseline="0" noProof="0" smtClean="0">
                <a:ln>
                  <a:noFill/>
                </a:ln>
                <a:solidFill>
                  <a:schemeClr val="tx2"/>
                </a:solidFill>
                <a:effectLst/>
                <a:uLnTx/>
                <a:uFillTx/>
                <a:latin typeface="+mj-lt"/>
                <a:ea typeface="ＭＳ Ｐゴシック" pitchFamily="-84" charset="-128"/>
                <a:cs typeface="ＭＳ Ｐゴシック" pitchFamily="-84" charset="-128"/>
              </a:rPr>
            </a:br>
            <a:r>
              <a:rPr kumimoji="0" lang="de-DE" altLang="de-DE" sz="3800" b="1" i="1" u="none" strike="noStrike" kern="1200" cap="none" spc="0" normalizeH="0" baseline="0" noProof="0" smtClean="0">
                <a:ln>
                  <a:noFill/>
                </a:ln>
                <a:solidFill>
                  <a:schemeClr val="tx2"/>
                </a:solidFill>
                <a:effectLst/>
                <a:uLnTx/>
                <a:uFillTx/>
                <a:latin typeface="+mj-lt"/>
                <a:ea typeface="ＭＳ Ｐゴシック" pitchFamily="-84" charset="-128"/>
                <a:cs typeface="ＭＳ Ｐゴシック" pitchFamily="-84" charset="-128"/>
              </a:rPr>
              <a:t>bei JUGEND für Europa</a:t>
            </a:r>
            <a:endParaRPr kumimoji="0" lang="de-DE" sz="3800" b="1" i="1"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endParaRPr>
          </a:p>
        </p:txBody>
      </p:sp>
      <p:sp>
        <p:nvSpPr>
          <p:cNvPr id="7" name="Textplatzhalter 2">
            <a:extLst>
              <a:ext uri="{FF2B5EF4-FFF2-40B4-BE49-F238E27FC236}">
                <a16:creationId xmlns:a16="http://schemas.microsoft.com/office/drawing/2014/main" id="{9749EBAB-187B-4337-8D98-CCD56C52EFCD}"/>
              </a:ext>
            </a:extLst>
          </p:cNvPr>
          <p:cNvSpPr txBox="1">
            <a:spLocks/>
          </p:cNvSpPr>
          <p:nvPr/>
        </p:nvSpPr>
        <p:spPr>
          <a:xfrm>
            <a:off x="179512" y="1916832"/>
            <a:ext cx="8640763" cy="576064"/>
          </a:xfrm>
          <a:prstGeom prst="rect">
            <a:avLst/>
          </a:prstGeom>
        </p:spPr>
        <p:txBody>
          <a:bodyPr vert="horz"/>
          <a:lstStyle>
            <a:lvl1pPr marL="342900" indent="-342900" algn="l" defTabSz="457200" rtl="0" eaLnBrk="1" fontAlgn="base" hangingPunct="1">
              <a:spcBef>
                <a:spcPct val="20000"/>
              </a:spcBef>
              <a:spcAft>
                <a:spcPct val="0"/>
              </a:spcAft>
              <a:buFont typeface="Arial" charset="0"/>
              <a:buNone/>
              <a:defRPr sz="2600" kern="1200">
                <a:solidFill>
                  <a:schemeClr val="tx2"/>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t>Horizontale Priorität</a:t>
            </a:r>
          </a:p>
        </p:txBody>
      </p:sp>
      <p:sp>
        <p:nvSpPr>
          <p:cNvPr id="21506" name="Inhaltsplatzhalter 3"/>
          <p:cNvSpPr txBox="1">
            <a:spLocks/>
          </p:cNvSpPr>
          <p:nvPr/>
        </p:nvSpPr>
        <p:spPr bwMode="auto">
          <a:xfrm>
            <a:off x="107504" y="2634357"/>
            <a:ext cx="8713092" cy="3530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342900" lvl="0" indent="-342900">
              <a:spcBef>
                <a:spcPct val="20000"/>
              </a:spcBef>
              <a:buClr>
                <a:srgbClr val="A81573"/>
              </a:buClr>
              <a:buFont typeface="Arial" panose="020B0604020202020204" pitchFamily="34" charset="0"/>
              <a:buChar char="•"/>
            </a:pPr>
            <a:r>
              <a:rPr lang="de-DE" altLang="de-DE" sz="2000">
                <a:solidFill>
                  <a:srgbClr val="666666"/>
                </a:solidFill>
                <a:latin typeface="+mn-lt"/>
                <a:ea typeface="ＭＳ Ｐゴシック" pitchFamily="-84" charset="-128"/>
              </a:rPr>
              <a:t>Nationale und europäische Strategien im Jugendbereich </a:t>
            </a:r>
            <a:r>
              <a:rPr lang="de-DE" altLang="de-DE" sz="2000" smtClean="0">
                <a:solidFill>
                  <a:srgbClr val="666666"/>
                </a:solidFill>
                <a:latin typeface="+mn-lt"/>
                <a:ea typeface="ＭＳ Ｐゴシック" pitchFamily="-84" charset="-128"/>
              </a:rPr>
              <a:t/>
            </a:r>
            <a:br>
              <a:rPr lang="de-DE" altLang="de-DE" sz="2000" smtClean="0">
                <a:solidFill>
                  <a:srgbClr val="666666"/>
                </a:solidFill>
                <a:latin typeface="+mn-lt"/>
                <a:ea typeface="ＭＳ Ｐゴシック" pitchFamily="-84" charset="-128"/>
              </a:rPr>
            </a:br>
            <a:r>
              <a:rPr lang="de-DE" altLang="de-DE" sz="2000" smtClean="0">
                <a:solidFill>
                  <a:srgbClr val="D30547"/>
                </a:solidFill>
                <a:latin typeface="+mn-lt"/>
              </a:rPr>
              <a:t>↘ </a:t>
            </a:r>
            <a:r>
              <a:rPr lang="de-DE" sz="2000" i="1">
                <a:solidFill>
                  <a:srgbClr val="D30547"/>
                </a:solidFill>
                <a:latin typeface="+mn-lt"/>
                <a:hlinkClick r:id="rId2">
                  <a:extLst>
                    <a:ext uri="{A12FA001-AC4F-418D-AE19-62706E023703}">
                      <ahyp:hlinkClr xmlns="" xmlns:ahyp="http://schemas.microsoft.com/office/drawing/2018/hyperlinkcolor" xmlns:lc="http://schemas.openxmlformats.org/drawingml/2006/lockedCanvas" val="tx"/>
                    </a:ext>
                  </a:extLst>
                </a:hlinkClick>
              </a:rPr>
              <a:t>INCLUSION FIRST. Nationale Inklusions- und Diversitätsstrategie</a:t>
            </a:r>
            <a:r>
              <a:rPr lang="de-DE" sz="2000" i="1">
                <a:solidFill>
                  <a:srgbClr val="D30547"/>
                </a:solidFill>
                <a:latin typeface="+mn-lt"/>
              </a:rPr>
              <a:t> </a:t>
            </a:r>
            <a:r>
              <a:rPr lang="de-DE" sz="2000">
                <a:solidFill>
                  <a:schemeClr val="bg1">
                    <a:lumMod val="50000"/>
                  </a:schemeClr>
                </a:solidFill>
                <a:latin typeface="+mn-lt"/>
              </a:rPr>
              <a:t>(DE</a:t>
            </a:r>
            <a:r>
              <a:rPr lang="de-DE" sz="2000" smtClean="0">
                <a:solidFill>
                  <a:schemeClr val="bg1">
                    <a:lumMod val="50000"/>
                  </a:schemeClr>
                </a:solidFill>
                <a:latin typeface="+mn-lt"/>
              </a:rPr>
              <a:t>)</a:t>
            </a:r>
            <a:br>
              <a:rPr lang="de-DE" sz="2000" smtClean="0">
                <a:solidFill>
                  <a:schemeClr val="bg1">
                    <a:lumMod val="50000"/>
                  </a:schemeClr>
                </a:solidFill>
                <a:latin typeface="+mn-lt"/>
              </a:rPr>
            </a:br>
            <a:r>
              <a:rPr lang="de-DE" altLang="de-DE" sz="2000" smtClean="0">
                <a:solidFill>
                  <a:srgbClr val="D30547"/>
                </a:solidFill>
                <a:latin typeface="+mn-lt"/>
              </a:rPr>
              <a:t>↘ </a:t>
            </a:r>
            <a:r>
              <a:rPr lang="de-DE" sz="2000" i="1">
                <a:solidFill>
                  <a:srgbClr val="D30547"/>
                </a:solidFill>
                <a:latin typeface="+mn-lt"/>
                <a:hlinkClick r:id="rId3">
                  <a:extLst>
                    <a:ext uri="{A12FA001-AC4F-418D-AE19-62706E023703}">
                      <ahyp:hlinkClr xmlns="" xmlns:ahyp="http://schemas.microsoft.com/office/drawing/2018/hyperlinkcolor" xmlns:lc="http://schemas.openxmlformats.org/drawingml/2006/lockedCanvas" val="tx"/>
                    </a:ext>
                  </a:extLst>
                </a:hlinkClick>
              </a:rPr>
              <a:t>Erasmus+ Strategie zu Inklusion und Diversität im Jugendbereich</a:t>
            </a:r>
            <a:r>
              <a:rPr lang="de-DE" sz="2000" i="1">
                <a:solidFill>
                  <a:srgbClr val="D30547"/>
                </a:solidFill>
                <a:latin typeface="+mn-lt"/>
              </a:rPr>
              <a:t> </a:t>
            </a:r>
            <a:r>
              <a:rPr lang="de-DE" sz="2000">
                <a:solidFill>
                  <a:schemeClr val="bg1">
                    <a:lumMod val="50000"/>
                  </a:schemeClr>
                </a:solidFill>
                <a:latin typeface="+mn-lt"/>
              </a:rPr>
              <a:t>(EU)</a:t>
            </a:r>
          </a:p>
          <a:p>
            <a:pPr lvl="0">
              <a:spcBef>
                <a:spcPct val="20000"/>
              </a:spcBef>
              <a:buClr>
                <a:srgbClr val="A81573"/>
              </a:buClr>
            </a:pPr>
            <a:r>
              <a:rPr lang="de-DE" altLang="de-DE" sz="2000" smtClean="0">
                <a:solidFill>
                  <a:srgbClr val="666666"/>
                </a:solidFill>
                <a:latin typeface="+mn-lt"/>
                <a:ea typeface="ＭＳ Ｐゴシック" pitchFamily="-84" charset="-128"/>
              </a:rPr>
              <a:t>      + </a:t>
            </a:r>
            <a:r>
              <a:rPr lang="de-DE" altLang="de-DE" sz="2000">
                <a:solidFill>
                  <a:srgbClr val="666666"/>
                </a:solidFill>
                <a:latin typeface="+mn-lt"/>
                <a:ea typeface="ＭＳ Ｐゴシック" pitchFamily="-84" charset="-128"/>
              </a:rPr>
              <a:t>horizontale Priorität in allen </a:t>
            </a:r>
            <a:r>
              <a:rPr lang="de-DE" altLang="de-DE" sz="2000" smtClean="0">
                <a:solidFill>
                  <a:srgbClr val="666666"/>
                </a:solidFill>
                <a:latin typeface="+mn-lt"/>
                <a:ea typeface="ＭＳ Ｐゴシック" pitchFamily="-84" charset="-128"/>
              </a:rPr>
              <a:t>Programmbereichen ESK und Erasmus+ </a:t>
            </a:r>
            <a:endParaRPr lang="de-DE" altLang="de-DE" sz="2000">
              <a:solidFill>
                <a:srgbClr val="666666"/>
              </a:solidFill>
              <a:latin typeface="+mn-lt"/>
              <a:ea typeface="ＭＳ Ｐゴシック" pitchFamily="-84" charset="-128"/>
            </a:endParaRPr>
          </a:p>
          <a:p>
            <a:pPr marL="342900" lvl="0" indent="-342900">
              <a:spcBef>
                <a:spcPct val="20000"/>
              </a:spcBef>
              <a:buClr>
                <a:srgbClr val="A81573"/>
              </a:buClr>
              <a:buFont typeface="Arial" panose="020B0604020202020204" pitchFamily="34" charset="0"/>
              <a:buChar char="•"/>
            </a:pPr>
            <a:r>
              <a:rPr lang="de-DE" sz="2000" smtClean="0">
                <a:solidFill>
                  <a:srgbClr val="666666"/>
                </a:solidFill>
                <a:latin typeface="+mn-lt"/>
              </a:rPr>
              <a:t>AG </a:t>
            </a:r>
            <a:r>
              <a:rPr lang="de-DE" sz="2000" i="1" dirty="0">
                <a:solidFill>
                  <a:srgbClr val="666666"/>
                </a:solidFill>
                <a:latin typeface="+mn-lt"/>
              </a:rPr>
              <a:t>Inclusion &amp; Diversity </a:t>
            </a:r>
            <a:r>
              <a:rPr lang="de-DE" sz="2000" dirty="0">
                <a:solidFill>
                  <a:srgbClr val="666666"/>
                </a:solidFill>
                <a:latin typeface="+mn-lt"/>
              </a:rPr>
              <a:t>bei JUGEND für Europa, </a:t>
            </a:r>
            <a:r>
              <a:rPr lang="de-DE" sz="2000" i="1" dirty="0">
                <a:solidFill>
                  <a:srgbClr val="666666"/>
                </a:solidFill>
                <a:latin typeface="+mn-lt"/>
              </a:rPr>
              <a:t>Inclusion-Beauftragte</a:t>
            </a:r>
            <a:r>
              <a:rPr lang="de-DE" sz="2000" dirty="0">
                <a:solidFill>
                  <a:srgbClr val="666666"/>
                </a:solidFill>
                <a:latin typeface="+mn-lt"/>
              </a:rPr>
              <a:t> </a:t>
            </a:r>
            <a:br>
              <a:rPr lang="de-DE" sz="2000" dirty="0">
                <a:solidFill>
                  <a:srgbClr val="666666"/>
                </a:solidFill>
                <a:latin typeface="+mn-lt"/>
              </a:rPr>
            </a:br>
            <a:r>
              <a:rPr lang="de-DE" sz="2000" dirty="0">
                <a:solidFill>
                  <a:srgbClr val="666666"/>
                </a:solidFill>
                <a:latin typeface="+mn-lt"/>
              </a:rPr>
              <a:t>in allen Bereichen der EU-Jugendprogramme, AG Inklusion des Nationalen </a:t>
            </a:r>
            <a:r>
              <a:rPr lang="de-DE" sz="2000">
                <a:solidFill>
                  <a:srgbClr val="666666"/>
                </a:solidFill>
                <a:latin typeface="+mn-lt"/>
              </a:rPr>
              <a:t>Beirats </a:t>
            </a:r>
            <a:r>
              <a:rPr lang="de-DE" sz="2000" smtClean="0">
                <a:solidFill>
                  <a:srgbClr val="666666"/>
                </a:solidFill>
                <a:latin typeface="+mn-lt"/>
              </a:rPr>
              <a:t>Erasmus </a:t>
            </a:r>
            <a:r>
              <a:rPr lang="de-DE" sz="2000" dirty="0">
                <a:solidFill>
                  <a:srgbClr val="666666"/>
                </a:solidFill>
                <a:latin typeface="+mn-lt"/>
              </a:rPr>
              <a:t>JUGEND IN AKTION und Europäisches Solidaritätskorps</a:t>
            </a:r>
          </a:p>
          <a:p>
            <a:pPr marL="342900" lvl="0" indent="-342900">
              <a:spcBef>
                <a:spcPct val="20000"/>
              </a:spcBef>
              <a:buClr>
                <a:srgbClr val="A81573"/>
              </a:buClr>
              <a:buFont typeface="Arial" panose="020B0604020202020204" pitchFamily="34" charset="0"/>
              <a:buChar char="•"/>
            </a:pPr>
            <a:r>
              <a:rPr lang="de-DE" sz="2000" dirty="0">
                <a:solidFill>
                  <a:srgbClr val="666666"/>
                </a:solidFill>
                <a:latin typeface="+mn-lt"/>
              </a:rPr>
              <a:t>Partner der europaweiten </a:t>
            </a:r>
            <a:r>
              <a:rPr lang="en-US" sz="2000" i="1" dirty="0">
                <a:solidFill>
                  <a:srgbClr val="666666"/>
                </a:solidFill>
                <a:latin typeface="+mn-lt"/>
              </a:rPr>
              <a:t>NA Strategic Partnership on Inclusion </a:t>
            </a:r>
          </a:p>
          <a:p>
            <a:pPr marL="0" indent="0">
              <a:spcBef>
                <a:spcPts val="1800"/>
              </a:spcBef>
              <a:buSzTx/>
              <a:buNone/>
              <a:defRPr/>
            </a:pPr>
            <a:r>
              <a:rPr lang="de-DE" altLang="de-DE" sz="2000" smtClean="0">
                <a:solidFill>
                  <a:srgbClr val="D30547"/>
                </a:solidFill>
                <a:latin typeface="+mn-lt"/>
              </a:rPr>
              <a:t>      ↘ </a:t>
            </a:r>
            <a:r>
              <a:rPr lang="de-DE" sz="2000" dirty="0">
                <a:solidFill>
                  <a:srgbClr val="D30547"/>
                </a:solidFill>
                <a:latin typeface="+mn-lt"/>
                <a:hlinkClick r:id="rId4">
                  <a:extLst>
                    <a:ext uri="{A12FA001-AC4F-418D-AE19-62706E023703}">
                      <ahyp:hlinkClr xmlns:ahyp="http://schemas.microsoft.com/office/drawing/2018/hyperlinkcolor" xmlns="" val="tx"/>
                    </a:ext>
                  </a:extLst>
                </a:hlinkClick>
              </a:rPr>
              <a:t>www.jugendfuereuropa.de/themen/chancengleichheit-und-diversitaet</a:t>
            </a:r>
            <a:r>
              <a:rPr lang="de-DE" sz="2000" dirty="0">
                <a:solidFill>
                  <a:srgbClr val="D30547"/>
                </a:solidFill>
                <a:latin typeface="+mn-lt"/>
              </a:rPr>
              <a:t> </a:t>
            </a:r>
            <a:endParaRPr lang="de-DE" altLang="de-DE" sz="2000" dirty="0">
              <a:solidFill>
                <a:srgbClr val="666666"/>
              </a:solidFill>
              <a:latin typeface="+mn-lt"/>
            </a:endParaRPr>
          </a:p>
        </p:txBody>
      </p:sp>
    </p:spTree>
    <p:extLst>
      <p:ext uri="{BB962C8B-B14F-4D97-AF65-F5344CB8AC3E}">
        <p14:creationId xmlns:p14="http://schemas.microsoft.com/office/powerpoint/2010/main" val="30109847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1">
            <a:extLst>
              <a:ext uri="{FF2B5EF4-FFF2-40B4-BE49-F238E27FC236}">
                <a16:creationId xmlns:a16="http://schemas.microsoft.com/office/drawing/2014/main" id="{66044BCD-B96C-4ADB-9271-965346D70D23}"/>
              </a:ext>
            </a:extLst>
          </p:cNvPr>
          <p:cNvSpPr>
            <a:spLocks noGrp="1"/>
          </p:cNvSpPr>
          <p:nvPr>
            <p:ph type="body" sz="quarter" idx="13"/>
          </p:nvPr>
        </p:nvSpPr>
        <p:spPr bwMode="auto">
          <a:xfrm>
            <a:off x="323725" y="2708920"/>
            <a:ext cx="8820275" cy="33843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0" indent="-342900">
              <a:spcBef>
                <a:spcPct val="20000"/>
              </a:spcBef>
              <a:spcAft>
                <a:spcPct val="0"/>
              </a:spcAft>
              <a:buClr>
                <a:srgbClr val="A81573"/>
              </a:buClr>
              <a:buSzTx/>
              <a:buFont typeface="Arial" panose="020B0604020202020204" pitchFamily="34" charset="0"/>
              <a:buChar char="•"/>
            </a:pPr>
            <a:r>
              <a:rPr lang="de-DE" sz="2000" dirty="0"/>
              <a:t>Stärkere Zusammenarbeit der Nationalen Agenturen im Bereich </a:t>
            </a:r>
            <a:r>
              <a:rPr lang="de-DE" sz="2000" i="1" dirty="0"/>
              <a:t>Inclusion</a:t>
            </a:r>
            <a:r>
              <a:rPr lang="de-DE" sz="2000" dirty="0"/>
              <a:t>, gemeinsame Strategieentwicklung und Bündelung der Bemühungen:</a:t>
            </a:r>
          </a:p>
          <a:p>
            <a:pPr marL="800100" lvl="1" indent="-342900">
              <a:buClr>
                <a:srgbClr val="A81573"/>
              </a:buClr>
              <a:buFont typeface="Arial" panose="020B0604020202020204" pitchFamily="34" charset="0"/>
              <a:buChar char="•"/>
            </a:pPr>
            <a:r>
              <a:rPr lang="de-DE" sz="2000" dirty="0">
                <a:solidFill>
                  <a:srgbClr val="666666"/>
                </a:solidFill>
              </a:rPr>
              <a:t>Gewinnung relevanter Organisationen und Institutionen für die Programme</a:t>
            </a:r>
          </a:p>
          <a:p>
            <a:pPr marL="800100" lvl="1" indent="-342900">
              <a:buClr>
                <a:srgbClr val="A81573"/>
              </a:buClr>
              <a:buFont typeface="Arial" panose="020B0604020202020204" pitchFamily="34" charset="0"/>
              <a:buChar char="•"/>
            </a:pPr>
            <a:r>
              <a:rPr lang="de-DE" sz="2000" dirty="0">
                <a:solidFill>
                  <a:srgbClr val="666666"/>
                </a:solidFill>
              </a:rPr>
              <a:t>Qualifizierung und Vernetzung von Organisationen und Fachkräften</a:t>
            </a:r>
          </a:p>
          <a:p>
            <a:pPr marL="800100" lvl="1" indent="-342900">
              <a:spcAft>
                <a:spcPts val="600"/>
              </a:spcAft>
              <a:buClr>
                <a:srgbClr val="A81573"/>
              </a:buClr>
              <a:buFont typeface="Arial" panose="020B0604020202020204" pitchFamily="34" charset="0"/>
              <a:buChar char="•"/>
            </a:pPr>
            <a:r>
              <a:rPr lang="de-DE" sz="2000" dirty="0">
                <a:solidFill>
                  <a:srgbClr val="666666"/>
                </a:solidFill>
              </a:rPr>
              <a:t>Mehr inklusive Projekte und höhere Beteiligung junger Menschen mit </a:t>
            </a:r>
            <a:br>
              <a:rPr lang="de-DE" sz="2000" dirty="0">
                <a:solidFill>
                  <a:srgbClr val="666666"/>
                </a:solidFill>
              </a:rPr>
            </a:br>
            <a:r>
              <a:rPr lang="de-DE" sz="2000" dirty="0">
                <a:solidFill>
                  <a:srgbClr val="666666"/>
                </a:solidFill>
              </a:rPr>
              <a:t>geringeren Chancen</a:t>
            </a:r>
          </a:p>
          <a:p>
            <a:pPr marL="342900" indent="-342900">
              <a:buClr>
                <a:srgbClr val="A81573"/>
              </a:buClr>
              <a:buFont typeface="Arial" panose="020B0604020202020204" pitchFamily="34" charset="0"/>
              <a:buChar char="•"/>
            </a:pPr>
            <a:r>
              <a:rPr lang="de-DE" sz="2000" dirty="0"/>
              <a:t>15 Nationale Agenturen, Koordination durch SALTO Inclusion &amp; Diversity </a:t>
            </a:r>
          </a:p>
          <a:p>
            <a:pPr marL="342900" indent="-342900">
              <a:buClr>
                <a:srgbClr val="A81573"/>
              </a:buClr>
              <a:buFont typeface="Arial" panose="020B0604020202020204" pitchFamily="34" charset="0"/>
              <a:buChar char="•"/>
            </a:pPr>
            <a:r>
              <a:rPr lang="de-DE" sz="2000" dirty="0"/>
              <a:t>3 Arbeitsgruppen: </a:t>
            </a:r>
            <a:r>
              <a:rPr lang="de-DE" sz="2000" i="1" dirty="0"/>
              <a:t>health &amp; diverse abilities</a:t>
            </a:r>
            <a:r>
              <a:rPr lang="de-DE" sz="2000" dirty="0"/>
              <a:t>, </a:t>
            </a:r>
            <a:r>
              <a:rPr lang="de-DE" sz="2000" i="1" dirty="0"/>
              <a:t>NEET</a:t>
            </a:r>
            <a:r>
              <a:rPr lang="de-DE" sz="2000" dirty="0"/>
              <a:t>, </a:t>
            </a:r>
            <a:r>
              <a:rPr lang="de-DE" sz="2000" i="1"/>
              <a:t>disadvantaged </a:t>
            </a:r>
            <a:r>
              <a:rPr lang="de-DE" sz="2000" i="1" smtClean="0"/>
              <a:t>areas</a:t>
            </a:r>
            <a:endParaRPr lang="de-DE" sz="2000" i="1" dirty="0"/>
          </a:p>
        </p:txBody>
      </p:sp>
      <p:sp>
        <p:nvSpPr>
          <p:cNvPr id="8" name="Titel 1">
            <a:extLst>
              <a:ext uri="{FF2B5EF4-FFF2-40B4-BE49-F238E27FC236}">
                <a16:creationId xmlns:a16="http://schemas.microsoft.com/office/drawing/2014/main" id="{BC68378C-AD17-498F-9263-12CEB28BB284}"/>
              </a:ext>
            </a:extLst>
          </p:cNvPr>
          <p:cNvSpPr txBox="1">
            <a:spLocks noGrp="1"/>
          </p:cNvSpPr>
          <p:nvPr>
            <p:ph type="title" idx="4294967295"/>
          </p:nvPr>
        </p:nvSpPr>
        <p:spPr>
          <a:xfrm>
            <a:off x="227956" y="620688"/>
            <a:ext cx="6696744" cy="79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fontAlgn="base" hangingPunct="1">
              <a:spcBef>
                <a:spcPct val="0"/>
              </a:spcBef>
              <a:spcAft>
                <a:spcPct val="0"/>
              </a:spcAft>
              <a:defRPr sz="3600" kern="1200">
                <a:solidFill>
                  <a:schemeClr val="bg1"/>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t>Inclusion &amp; Diversity </a:t>
            </a:r>
            <a:b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br>
            <a: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t>bei JUGEND für Europa</a:t>
            </a:r>
            <a:endParaRPr kumimoji="0" 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endParaRPr>
          </a:p>
        </p:txBody>
      </p:sp>
      <p:sp>
        <p:nvSpPr>
          <p:cNvPr id="7" name="Textplatzhalter 2">
            <a:extLst>
              <a:ext uri="{FF2B5EF4-FFF2-40B4-BE49-F238E27FC236}">
                <a16:creationId xmlns:a16="http://schemas.microsoft.com/office/drawing/2014/main" id="{D7BECBC1-A370-470C-A320-592E8D97E312}"/>
              </a:ext>
            </a:extLst>
          </p:cNvPr>
          <p:cNvSpPr txBox="1">
            <a:spLocks/>
          </p:cNvSpPr>
          <p:nvPr/>
        </p:nvSpPr>
        <p:spPr>
          <a:xfrm>
            <a:off x="179512" y="1916832"/>
            <a:ext cx="8640763" cy="576064"/>
          </a:xfrm>
          <a:prstGeom prst="rect">
            <a:avLst/>
          </a:prstGeom>
        </p:spPr>
        <p:txBody>
          <a:bodyPr vert="horz"/>
          <a:lstStyle>
            <a:lvl1pPr marL="342900" indent="-342900" algn="l" defTabSz="457200" rtl="0" eaLnBrk="1" fontAlgn="base" hangingPunct="1">
              <a:spcBef>
                <a:spcPct val="20000"/>
              </a:spcBef>
              <a:spcAft>
                <a:spcPct val="0"/>
              </a:spcAft>
              <a:buFont typeface="Arial" charset="0"/>
              <a:buNone/>
              <a:defRPr sz="2600" kern="1200">
                <a:solidFill>
                  <a:schemeClr val="tx2"/>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i="1" dirty="0"/>
              <a:t>NA Strategic Partnership on Inclusion</a:t>
            </a:r>
          </a:p>
        </p:txBody>
      </p:sp>
    </p:spTree>
    <p:extLst>
      <p:ext uri="{BB962C8B-B14F-4D97-AF65-F5344CB8AC3E}">
        <p14:creationId xmlns:p14="http://schemas.microsoft.com/office/powerpoint/2010/main" val="186396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2480" y="620688"/>
            <a:ext cx="8640000" cy="792000"/>
          </a:xfrm>
        </p:spPr>
        <p:txBody>
          <a:bodyPr/>
          <a:lstStyle/>
          <a:p>
            <a:r>
              <a:rPr lang="de-DE" dirty="0"/>
              <a:t>Spezifische Ziele</a:t>
            </a:r>
          </a:p>
        </p:txBody>
      </p:sp>
      <p:sp>
        <p:nvSpPr>
          <p:cNvPr id="4" name="Inhaltsplatzhalter 3"/>
          <p:cNvSpPr>
            <a:spLocks noGrp="1"/>
          </p:cNvSpPr>
          <p:nvPr>
            <p:ph sz="quarter" idx="11"/>
          </p:nvPr>
        </p:nvSpPr>
        <p:spPr>
          <a:xfrm>
            <a:off x="251520" y="1916832"/>
            <a:ext cx="8892480" cy="3600400"/>
          </a:xfrm>
        </p:spPr>
        <p:txBody>
          <a:bodyPr/>
          <a:lstStyle/>
          <a:p>
            <a:r>
              <a:rPr lang="de-DE" dirty="0"/>
              <a:t>Jungen Menschen ermöglichen …</a:t>
            </a:r>
          </a:p>
          <a:p>
            <a:endParaRPr lang="de-DE" dirty="0"/>
          </a:p>
          <a:p>
            <a:pPr marL="342900" indent="-342900">
              <a:buFont typeface="Arial" panose="020B0604020202020204" pitchFamily="34" charset="0"/>
              <a:buChar char="•"/>
            </a:pPr>
            <a:r>
              <a:rPr lang="de-DE" dirty="0">
                <a:latin typeface="Calibri" pitchFamily="34" charset="0"/>
              </a:rPr>
              <a:t>sich solidarisch zu engagieren</a:t>
            </a:r>
          </a:p>
          <a:p>
            <a:pPr marL="342900" indent="-342900">
              <a:buFont typeface="Arial" panose="020B0604020202020204" pitchFamily="34" charset="0"/>
              <a:buChar char="•"/>
            </a:pPr>
            <a:r>
              <a:rPr lang="de-DE" dirty="0">
                <a:latin typeface="Calibri" pitchFamily="34" charset="0"/>
              </a:rPr>
              <a:t>Kompetenzen zu erwerben</a:t>
            </a:r>
          </a:p>
          <a:p>
            <a:pPr marL="342900" indent="-342900">
              <a:buFont typeface="Arial" panose="020B0604020202020204" pitchFamily="34" charset="0"/>
              <a:buChar char="•"/>
            </a:pPr>
            <a:r>
              <a:rPr lang="de-DE" dirty="0">
                <a:latin typeface="Calibri" pitchFamily="34" charset="0"/>
              </a:rPr>
              <a:t>ihre aktive Bürgerschaft zu fördern</a:t>
            </a:r>
          </a:p>
          <a:p>
            <a:pPr marL="342900" indent="-342900">
              <a:buFont typeface="Arial" panose="020B0604020202020204" pitchFamily="34" charset="0"/>
              <a:buChar char="•"/>
            </a:pPr>
            <a:r>
              <a:rPr lang="de-DE" dirty="0">
                <a:latin typeface="Calibri" pitchFamily="34" charset="0"/>
              </a:rPr>
              <a:t>ihre Beschäftigungsfähigkeit zu fördern </a:t>
            </a:r>
            <a:br>
              <a:rPr lang="de-DE" dirty="0">
                <a:latin typeface="Calibri" pitchFamily="34" charset="0"/>
              </a:rPr>
            </a:br>
            <a:r>
              <a:rPr lang="de-DE" dirty="0">
                <a:latin typeface="Calibri" pitchFamily="34" charset="0"/>
              </a:rPr>
              <a:t>		und den Übergang in die Arbeitswelt zu erleichtern</a:t>
            </a:r>
          </a:p>
          <a:p>
            <a:pPr marL="342900" indent="-342900">
              <a:buFont typeface="Arial" panose="020B0604020202020204" pitchFamily="34" charset="0"/>
              <a:buChar char="•"/>
            </a:pPr>
            <a:r>
              <a:rPr lang="de-DE" dirty="0">
                <a:latin typeface="Calibri" pitchFamily="34" charset="0"/>
              </a:rPr>
              <a:t>an qualitativ wertvollen und anerkannten Aktivitäten teilzunehmen</a:t>
            </a:r>
          </a:p>
          <a:p>
            <a:pPr marL="342900" indent="-342900">
              <a:buFont typeface="Arial" panose="020B0604020202020204" pitchFamily="34" charset="0"/>
              <a:buChar char="•"/>
            </a:pPr>
            <a:r>
              <a:rPr lang="de-DE" dirty="0">
                <a:latin typeface="Calibri" pitchFamily="34" charset="0"/>
              </a:rPr>
              <a:t>auch mit geringeren Chancen teilnehmen zu können</a:t>
            </a:r>
          </a:p>
          <a:p>
            <a:endParaRPr lang="de-DE" dirty="0">
              <a:solidFill>
                <a:schemeClr val="tx1">
                  <a:lumMod val="65000"/>
                  <a:lumOff val="35000"/>
                </a:schemeClr>
              </a:solidFill>
            </a:endParaRPr>
          </a:p>
        </p:txBody>
      </p:sp>
    </p:spTree>
    <p:extLst>
      <p:ext uri="{BB962C8B-B14F-4D97-AF65-F5344CB8AC3E}">
        <p14:creationId xmlns:p14="http://schemas.microsoft.com/office/powerpoint/2010/main" val="3070884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4">
            <a:extLst>
              <a:ext uri="{FF2B5EF4-FFF2-40B4-BE49-F238E27FC236}">
                <a16:creationId xmlns:a16="http://schemas.microsoft.com/office/drawing/2014/main" id="{2EE4CBF2-1140-4AB7-938D-7AEE29503791}"/>
              </a:ext>
            </a:extLst>
          </p:cNvPr>
          <p:cNvSpPr txBox="1">
            <a:spLocks/>
          </p:cNvSpPr>
          <p:nvPr/>
        </p:nvSpPr>
        <p:spPr bwMode="auto">
          <a:xfrm>
            <a:off x="301625" y="2708920"/>
            <a:ext cx="8640763" cy="33845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5750" indent="-285750" algn="l" defTabSz="457200" rtl="0" eaLnBrk="0" fontAlgn="base" hangingPunct="0">
              <a:spcBef>
                <a:spcPts val="0"/>
              </a:spcBef>
              <a:spcAft>
                <a:spcPts val="600"/>
              </a:spcAft>
              <a:buClr>
                <a:srgbClr val="009DDD"/>
              </a:buClr>
              <a:buSzPct val="100000"/>
              <a:buFont typeface="Lucida Grande"/>
              <a:buChar char="_"/>
              <a:defRPr sz="1800" kern="1200" baseline="0">
                <a:solidFill>
                  <a:srgbClr val="666666"/>
                </a:solidFill>
                <a:latin typeface="+mn-lt"/>
                <a:ea typeface="ＭＳ Ｐゴシック" pitchFamily="-84" charset="-128"/>
                <a:cs typeface="ＭＳ Ｐゴシック" pitchFamily="-8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0" indent="-342900" eaLnBrk="1" hangingPunct="1">
              <a:spcBef>
                <a:spcPct val="20000"/>
              </a:spcBef>
              <a:spcAft>
                <a:spcPct val="0"/>
              </a:spcAft>
              <a:buClr>
                <a:srgbClr val="A81573"/>
              </a:buClr>
              <a:buSzTx/>
              <a:buFont typeface="Arial" panose="020B0604020202020204" pitchFamily="34" charset="0"/>
              <a:buChar char="•"/>
            </a:pPr>
            <a:r>
              <a:rPr lang="de-DE" altLang="de-DE" sz="2000" i="1" dirty="0">
                <a:ea typeface="ＭＳ Ｐゴシック" pitchFamily="34" charset="-128"/>
              </a:rPr>
              <a:t>Inclusion &amp; Diversity </a:t>
            </a:r>
            <a:r>
              <a:rPr lang="de-DE" altLang="de-DE" sz="2000">
                <a:ea typeface="ＭＳ Ｐゴシック" pitchFamily="34" charset="-128"/>
              </a:rPr>
              <a:t>als </a:t>
            </a:r>
            <a:r>
              <a:rPr lang="de-DE" altLang="de-DE" sz="2000" smtClean="0">
                <a:ea typeface="ＭＳ Ｐゴシック" pitchFamily="34" charset="-128"/>
              </a:rPr>
              <a:t>inhaltliche Priorität </a:t>
            </a:r>
            <a:r>
              <a:rPr lang="de-DE" altLang="de-DE" sz="2000" dirty="0">
                <a:ea typeface="ＭＳ Ｐゴシック" pitchFamily="34" charset="-128"/>
              </a:rPr>
              <a:t>in allen Programmbereichen</a:t>
            </a:r>
          </a:p>
          <a:p>
            <a:pPr marL="342900" lvl="0" indent="-342900" eaLnBrk="1" hangingPunct="1">
              <a:spcBef>
                <a:spcPct val="20000"/>
              </a:spcBef>
              <a:spcAft>
                <a:spcPct val="0"/>
              </a:spcAft>
              <a:buClr>
                <a:srgbClr val="A81573"/>
              </a:buClr>
              <a:buSzTx/>
              <a:buFont typeface="Arial" panose="020B0604020202020204" pitchFamily="34" charset="0"/>
              <a:buChar char="•"/>
            </a:pPr>
            <a:r>
              <a:rPr lang="de-DE" altLang="de-DE" sz="2000" dirty="0">
                <a:ea typeface="ＭＳ Ｐゴシック" pitchFamily="34" charset="-128"/>
              </a:rPr>
              <a:t>Beratung und Workshops für Trägerorganisationen</a:t>
            </a:r>
          </a:p>
          <a:p>
            <a:pPr marL="342900" lvl="0" indent="-342900" eaLnBrk="1" hangingPunct="1">
              <a:spcBef>
                <a:spcPct val="20000"/>
              </a:spcBef>
              <a:spcAft>
                <a:spcPct val="0"/>
              </a:spcAft>
              <a:buClr>
                <a:srgbClr val="A81573"/>
              </a:buClr>
              <a:buSzTx/>
              <a:buFont typeface="Arial" panose="020B0604020202020204" pitchFamily="34" charset="0"/>
              <a:buChar char="•"/>
            </a:pPr>
            <a:r>
              <a:rPr lang="de-DE" altLang="de-DE" sz="2000" dirty="0">
                <a:ea typeface="ＭＳ Ｐゴシック" pitchFamily="34" charset="-128"/>
              </a:rPr>
              <a:t>Fachkräftetrainings </a:t>
            </a:r>
          </a:p>
          <a:p>
            <a:pPr marL="342900" lvl="0" indent="-342900" eaLnBrk="1" hangingPunct="1">
              <a:spcBef>
                <a:spcPct val="20000"/>
              </a:spcBef>
              <a:spcAft>
                <a:spcPct val="0"/>
              </a:spcAft>
              <a:buClr>
                <a:srgbClr val="A81573"/>
              </a:buClr>
              <a:buSzTx/>
              <a:buFont typeface="Arial" panose="020B0604020202020204" pitchFamily="34" charset="0"/>
              <a:buChar char="•"/>
            </a:pPr>
            <a:r>
              <a:rPr lang="de-DE" altLang="de-DE" sz="2000" dirty="0">
                <a:ea typeface="ＭＳ Ｐゴシック" pitchFamily="34" charset="-128"/>
              </a:rPr>
              <a:t>Fortlaufende Weiterentwicklung barrierefreier Kommunikation</a:t>
            </a:r>
            <a:endParaRPr lang="de-DE" sz="2000" b="1" i="1" dirty="0"/>
          </a:p>
          <a:p>
            <a:pPr marL="0" indent="0">
              <a:buSzTx/>
              <a:buNone/>
              <a:defRPr/>
            </a:pPr>
            <a:r>
              <a:rPr lang="de-DE" sz="2000" i="1" dirty="0"/>
              <a:t/>
            </a:r>
            <a:br>
              <a:rPr lang="de-DE" sz="2000" i="1" dirty="0"/>
            </a:br>
            <a:r>
              <a:rPr lang="de-DE" sz="2000" b="1" i="1" dirty="0"/>
              <a:t>Inclusion &amp; Diversity: </a:t>
            </a:r>
            <a:r>
              <a:rPr lang="de-DE" sz="2000" b="1" dirty="0"/>
              <a:t>Was heißt das eigentlich?</a:t>
            </a:r>
          </a:p>
          <a:p>
            <a:pPr marL="342900" lvl="0" indent="-342900" eaLnBrk="1" hangingPunct="1">
              <a:spcBef>
                <a:spcPct val="20000"/>
              </a:spcBef>
              <a:spcAft>
                <a:spcPct val="0"/>
              </a:spcAft>
              <a:buClr>
                <a:srgbClr val="A81573"/>
              </a:buClr>
              <a:buSzTx/>
              <a:buFont typeface="Arial" panose="020B0604020202020204" pitchFamily="34" charset="0"/>
              <a:buChar char="•"/>
            </a:pPr>
            <a:r>
              <a:rPr lang="de-DE" sz="2000" i="1" dirty="0"/>
              <a:t>Inclusion</a:t>
            </a:r>
            <a:r>
              <a:rPr lang="de-DE" sz="2000" dirty="0"/>
              <a:t>: Gewährleistung gerechter Teilhabechancen unabhängig der individuellen Ausgangslage</a:t>
            </a:r>
          </a:p>
          <a:p>
            <a:pPr marL="342900" lvl="0" indent="-342900" eaLnBrk="1" hangingPunct="1">
              <a:spcBef>
                <a:spcPct val="20000"/>
              </a:spcBef>
              <a:spcAft>
                <a:spcPct val="0"/>
              </a:spcAft>
              <a:buClr>
                <a:srgbClr val="A81573"/>
              </a:buClr>
              <a:buSzTx/>
              <a:buFont typeface="Arial" panose="020B0604020202020204" pitchFamily="34" charset="0"/>
              <a:buChar char="•"/>
            </a:pPr>
            <a:r>
              <a:rPr lang="de-DE" sz="2000" i="1" dirty="0"/>
              <a:t>Diversity</a:t>
            </a:r>
            <a:r>
              <a:rPr lang="de-DE" sz="2000" dirty="0"/>
              <a:t>: Wertschätzung gesellschaftlicher Vielfalt</a:t>
            </a:r>
          </a:p>
          <a:p>
            <a:pPr>
              <a:spcBef>
                <a:spcPct val="0"/>
              </a:spcBef>
              <a:buSzTx/>
              <a:buFont typeface="Lucida Grande" charset="0"/>
              <a:buChar char="_"/>
            </a:pPr>
            <a:endParaRPr lang="de-DE" altLang="de-DE" sz="2000" dirty="0">
              <a:ea typeface="ＭＳ Ｐゴシック" pitchFamily="34" charset="-128"/>
            </a:endParaRPr>
          </a:p>
        </p:txBody>
      </p:sp>
      <p:sp>
        <p:nvSpPr>
          <p:cNvPr id="6" name="Titel 1">
            <a:extLst>
              <a:ext uri="{FF2B5EF4-FFF2-40B4-BE49-F238E27FC236}">
                <a16:creationId xmlns:a16="http://schemas.microsoft.com/office/drawing/2014/main" id="{10240380-EBF9-44A9-9E2A-5BB786851679}"/>
              </a:ext>
            </a:extLst>
          </p:cNvPr>
          <p:cNvSpPr txBox="1">
            <a:spLocks noGrp="1"/>
          </p:cNvSpPr>
          <p:nvPr>
            <p:ph type="title" idx="4294967295"/>
          </p:nvPr>
        </p:nvSpPr>
        <p:spPr>
          <a:xfrm>
            <a:off x="227956" y="620688"/>
            <a:ext cx="6696744" cy="79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fontAlgn="base" hangingPunct="1">
              <a:spcBef>
                <a:spcPct val="0"/>
              </a:spcBef>
              <a:spcAft>
                <a:spcPct val="0"/>
              </a:spcAft>
              <a:defRPr sz="3600" kern="1200">
                <a:solidFill>
                  <a:schemeClr val="bg1"/>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t>Inclusion &amp; Diversity </a:t>
            </a:r>
            <a:b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br>
            <a: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t>bei JUGEND für Europa</a:t>
            </a:r>
            <a:endParaRPr kumimoji="0" 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endParaRPr>
          </a:p>
        </p:txBody>
      </p:sp>
      <p:sp>
        <p:nvSpPr>
          <p:cNvPr id="9" name="Textplatzhalter 2">
            <a:extLst>
              <a:ext uri="{FF2B5EF4-FFF2-40B4-BE49-F238E27FC236}">
                <a16:creationId xmlns:a16="http://schemas.microsoft.com/office/drawing/2014/main" id="{B4C26FED-EF6D-4712-824F-CD15818393C5}"/>
              </a:ext>
            </a:extLst>
          </p:cNvPr>
          <p:cNvSpPr txBox="1">
            <a:spLocks/>
          </p:cNvSpPr>
          <p:nvPr/>
        </p:nvSpPr>
        <p:spPr>
          <a:xfrm>
            <a:off x="179512" y="1916832"/>
            <a:ext cx="8640763" cy="576064"/>
          </a:xfrm>
          <a:prstGeom prst="rect">
            <a:avLst/>
          </a:prstGeom>
        </p:spPr>
        <p:txBody>
          <a:bodyPr vert="horz"/>
          <a:lstStyle>
            <a:lvl1pPr marL="342900" indent="-342900" algn="l" defTabSz="457200" rtl="0" eaLnBrk="1" fontAlgn="base" hangingPunct="1">
              <a:spcBef>
                <a:spcPct val="20000"/>
              </a:spcBef>
              <a:spcAft>
                <a:spcPct val="0"/>
              </a:spcAft>
              <a:buFont typeface="Arial" charset="0"/>
              <a:buNone/>
              <a:defRPr sz="2600" kern="1200">
                <a:solidFill>
                  <a:schemeClr val="tx2"/>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t>Strategie und Maßnahmen</a:t>
            </a:r>
          </a:p>
        </p:txBody>
      </p:sp>
    </p:spTree>
    <p:extLst>
      <p:ext uri="{BB962C8B-B14F-4D97-AF65-F5344CB8AC3E}">
        <p14:creationId xmlns:p14="http://schemas.microsoft.com/office/powerpoint/2010/main" val="125476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1">
            <a:extLst>
              <a:ext uri="{FF2B5EF4-FFF2-40B4-BE49-F238E27FC236}">
                <a16:creationId xmlns:a16="http://schemas.microsoft.com/office/drawing/2014/main" id="{66044BCD-B96C-4ADB-9271-965346D70D23}"/>
              </a:ext>
            </a:extLst>
          </p:cNvPr>
          <p:cNvSpPr>
            <a:spLocks noGrp="1"/>
          </p:cNvSpPr>
          <p:nvPr>
            <p:ph type="body" sz="quarter" idx="13"/>
          </p:nvPr>
        </p:nvSpPr>
        <p:spPr bwMode="auto">
          <a:xfrm>
            <a:off x="323725" y="2708920"/>
            <a:ext cx="8820275" cy="33843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lvl="0" indent="-342900">
              <a:spcBef>
                <a:spcPct val="20000"/>
              </a:spcBef>
              <a:spcAft>
                <a:spcPct val="0"/>
              </a:spcAft>
              <a:buClr>
                <a:srgbClr val="A81573"/>
              </a:buClr>
              <a:buSzTx/>
              <a:buFont typeface="Arial" panose="020B0604020202020204" pitchFamily="34" charset="0"/>
              <a:buChar char="•"/>
            </a:pPr>
            <a:r>
              <a:rPr lang="de-DE" sz="2000" dirty="0"/>
              <a:t>Alle jungen Menschen haben die Möglichkeit, </a:t>
            </a:r>
            <a:br>
              <a:rPr lang="de-DE" sz="2000" dirty="0"/>
            </a:br>
            <a:r>
              <a:rPr lang="de-DE" sz="2000" dirty="0"/>
              <a:t>an Formaten grenzüberschreitender Lernmobilität teilzunehmen</a:t>
            </a:r>
          </a:p>
          <a:p>
            <a:pPr marL="342900" lvl="0" indent="-342900">
              <a:spcBef>
                <a:spcPct val="20000"/>
              </a:spcBef>
              <a:spcAft>
                <a:spcPct val="0"/>
              </a:spcAft>
              <a:buClr>
                <a:srgbClr val="A81573"/>
              </a:buClr>
              <a:buSzTx/>
              <a:buFont typeface="Arial" panose="020B0604020202020204" pitchFamily="34" charset="0"/>
              <a:buChar char="•"/>
            </a:pPr>
            <a:r>
              <a:rPr lang="de-DE" sz="2000" dirty="0"/>
              <a:t>Diversitätsbewusster Ansatz als Haltung und Prinzip: </a:t>
            </a:r>
            <a:br>
              <a:rPr lang="de-DE" sz="2000" dirty="0"/>
            </a:br>
            <a:r>
              <a:rPr lang="de-DE" sz="2000" dirty="0"/>
              <a:t>Vielfalt ist Chance und Bereicherung</a:t>
            </a:r>
          </a:p>
          <a:p>
            <a:pPr marL="0" indent="0">
              <a:spcBef>
                <a:spcPts val="1200"/>
              </a:spcBef>
              <a:buSzTx/>
              <a:buFont typeface="Lucida Grande"/>
              <a:buNone/>
              <a:defRPr/>
            </a:pPr>
            <a:r>
              <a:rPr lang="de-DE" sz="2000" b="1" dirty="0"/>
              <a:t>Für wen? Und was bedeutet das konkret?</a:t>
            </a:r>
          </a:p>
          <a:p>
            <a:pPr marL="342900" lvl="0" indent="-342900">
              <a:spcBef>
                <a:spcPct val="20000"/>
              </a:spcBef>
              <a:spcAft>
                <a:spcPct val="0"/>
              </a:spcAft>
              <a:buClr>
                <a:srgbClr val="A81573"/>
              </a:buClr>
              <a:buSzTx/>
              <a:buFont typeface="Arial" panose="020B0604020202020204" pitchFamily="34" charset="0"/>
              <a:buChar char="•"/>
            </a:pPr>
            <a:r>
              <a:rPr lang="de-DE" altLang="de-DE" sz="2000" dirty="0"/>
              <a:t>Für alle Organisationen</a:t>
            </a:r>
          </a:p>
          <a:p>
            <a:pPr marL="342900" lvl="0" indent="-342900">
              <a:spcBef>
                <a:spcPct val="20000"/>
              </a:spcBef>
              <a:spcAft>
                <a:spcPct val="0"/>
              </a:spcAft>
              <a:buClr>
                <a:srgbClr val="A81573"/>
              </a:buClr>
              <a:buSzTx/>
              <a:buFont typeface="Arial" panose="020B0604020202020204" pitchFamily="34" charset="0"/>
              <a:buChar char="•"/>
            </a:pPr>
            <a:r>
              <a:rPr lang="de-DE" sz="2000" dirty="0"/>
              <a:t>Aktive Ansprache aller jungen Menschen in ihrer individuellen Unterschiedlichkeit</a:t>
            </a:r>
          </a:p>
          <a:p>
            <a:pPr marL="342900" lvl="0" indent="-342900">
              <a:spcBef>
                <a:spcPct val="20000"/>
              </a:spcBef>
              <a:spcAft>
                <a:spcPct val="0"/>
              </a:spcAft>
              <a:buClr>
                <a:srgbClr val="A81573"/>
              </a:buClr>
              <a:buSzTx/>
              <a:buFont typeface="Arial" panose="020B0604020202020204" pitchFamily="34" charset="0"/>
              <a:buChar char="•"/>
            </a:pPr>
            <a:r>
              <a:rPr lang="de-DE" altLang="de-DE" sz="2000" dirty="0">
                <a:ea typeface="ＭＳ Ｐゴシック" pitchFamily="34" charset="-128"/>
              </a:rPr>
              <a:t>Abbau von Barrieren, die der Beteiligung von jungen Menschen entgegenstehen </a:t>
            </a:r>
          </a:p>
        </p:txBody>
      </p:sp>
      <p:sp>
        <p:nvSpPr>
          <p:cNvPr id="8" name="Titel 1">
            <a:extLst>
              <a:ext uri="{FF2B5EF4-FFF2-40B4-BE49-F238E27FC236}">
                <a16:creationId xmlns:a16="http://schemas.microsoft.com/office/drawing/2014/main" id="{BC68378C-AD17-498F-9263-12CEB28BB284}"/>
              </a:ext>
            </a:extLst>
          </p:cNvPr>
          <p:cNvSpPr txBox="1">
            <a:spLocks noGrp="1"/>
          </p:cNvSpPr>
          <p:nvPr>
            <p:ph type="title" idx="4294967295"/>
          </p:nvPr>
        </p:nvSpPr>
        <p:spPr>
          <a:xfrm>
            <a:off x="227956" y="620688"/>
            <a:ext cx="6696744" cy="79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fontAlgn="base" hangingPunct="1">
              <a:spcBef>
                <a:spcPct val="0"/>
              </a:spcBef>
              <a:spcAft>
                <a:spcPct val="0"/>
              </a:spcAft>
              <a:defRPr sz="3600" kern="1200">
                <a:solidFill>
                  <a:schemeClr val="bg1"/>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t>Inclusion &amp; Diversity </a:t>
            </a:r>
            <a:b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br>
            <a: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t>bei JUGEND für Europa</a:t>
            </a:r>
            <a:endParaRPr kumimoji="0" 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endParaRPr>
          </a:p>
        </p:txBody>
      </p:sp>
      <p:sp>
        <p:nvSpPr>
          <p:cNvPr id="7" name="Textplatzhalter 2">
            <a:extLst>
              <a:ext uri="{FF2B5EF4-FFF2-40B4-BE49-F238E27FC236}">
                <a16:creationId xmlns:a16="http://schemas.microsoft.com/office/drawing/2014/main" id="{1818B2C9-3764-4099-881D-19492BE6D913}"/>
              </a:ext>
            </a:extLst>
          </p:cNvPr>
          <p:cNvSpPr txBox="1">
            <a:spLocks/>
          </p:cNvSpPr>
          <p:nvPr/>
        </p:nvSpPr>
        <p:spPr>
          <a:xfrm>
            <a:off x="179512" y="1916832"/>
            <a:ext cx="8640763" cy="576064"/>
          </a:xfrm>
          <a:prstGeom prst="rect">
            <a:avLst/>
          </a:prstGeom>
        </p:spPr>
        <p:txBody>
          <a:bodyPr vert="horz"/>
          <a:lstStyle>
            <a:lvl1pPr marL="342900" indent="-342900" algn="l" defTabSz="457200" rtl="0" eaLnBrk="1" fontAlgn="base" hangingPunct="1">
              <a:spcBef>
                <a:spcPct val="20000"/>
              </a:spcBef>
              <a:spcAft>
                <a:spcPct val="0"/>
              </a:spcAft>
              <a:buFont typeface="Arial" charset="0"/>
              <a:buNone/>
              <a:defRPr sz="2600" kern="1200">
                <a:solidFill>
                  <a:schemeClr val="tx2"/>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t>Ziele und Zielgruppen</a:t>
            </a:r>
          </a:p>
        </p:txBody>
      </p:sp>
    </p:spTree>
    <p:extLst>
      <p:ext uri="{BB962C8B-B14F-4D97-AF65-F5344CB8AC3E}">
        <p14:creationId xmlns:p14="http://schemas.microsoft.com/office/powerpoint/2010/main" val="16318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1">
            <a:extLst>
              <a:ext uri="{FF2B5EF4-FFF2-40B4-BE49-F238E27FC236}">
                <a16:creationId xmlns:a16="http://schemas.microsoft.com/office/drawing/2014/main" id="{66044BCD-B96C-4ADB-9271-965346D70D23}"/>
              </a:ext>
            </a:extLst>
          </p:cNvPr>
          <p:cNvSpPr>
            <a:spLocks noGrp="1"/>
          </p:cNvSpPr>
          <p:nvPr>
            <p:ph type="body" sz="quarter" idx="13"/>
          </p:nvPr>
        </p:nvSpPr>
        <p:spPr bwMode="auto">
          <a:xfrm>
            <a:off x="323726" y="2708920"/>
            <a:ext cx="8352730" cy="30243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1200"/>
              </a:spcBef>
              <a:buNone/>
              <a:defRPr/>
            </a:pPr>
            <a:r>
              <a:rPr lang="de-DE" sz="2000" b="1"/>
              <a:t>Finanzierung vorbereitender Planungsbesuche</a:t>
            </a:r>
          </a:p>
          <a:p>
            <a:pPr marL="342900" lvl="0" indent="-342900">
              <a:buClr>
                <a:srgbClr val="A81573"/>
              </a:buClr>
              <a:buFont typeface="Arial" panose="020B0604020202020204" pitchFamily="34" charset="0"/>
              <a:buChar char="•"/>
            </a:pPr>
            <a:r>
              <a:rPr lang="de-DE" sz="2000"/>
              <a:t>Unterkunfts- und Verpflegungskosten zu 100 % und Reisekostenpauschale für 1 Vertreter/-in pro teilnehmender Organisationen und alle Teilnehmenden mit geringeren Chancen; bis zu zwei Tage ohne </a:t>
            </a:r>
            <a:r>
              <a:rPr lang="de-DE" sz="2000" smtClean="0"/>
              <a:t>Reisetage</a:t>
            </a:r>
          </a:p>
          <a:p>
            <a:pPr marL="342900" lvl="0" indent="-342900">
              <a:buClr>
                <a:srgbClr val="A81573"/>
              </a:buClr>
              <a:buFont typeface="Arial" panose="020B0604020202020204" pitchFamily="34" charset="0"/>
              <a:buChar char="•"/>
            </a:pPr>
            <a:endParaRPr lang="de-DE" sz="2000" b="1"/>
          </a:p>
          <a:p>
            <a:pPr marL="0" lvl="0" indent="0">
              <a:buClr>
                <a:srgbClr val="A81573"/>
              </a:buClr>
              <a:buNone/>
            </a:pPr>
            <a:r>
              <a:rPr lang="de-DE" sz="2000" b="1" smtClean="0"/>
              <a:t>Pauschale </a:t>
            </a:r>
            <a:r>
              <a:rPr lang="de-DE" sz="2000" b="1"/>
              <a:t>für Inklusionsunterstützung</a:t>
            </a:r>
          </a:p>
          <a:p>
            <a:pPr marL="342900" lvl="0" indent="-342900">
              <a:buClr>
                <a:srgbClr val="A81573"/>
              </a:buClr>
              <a:buFont typeface="Arial" panose="020B0604020202020204" pitchFamily="34" charset="0"/>
              <a:buChar char="•"/>
            </a:pPr>
            <a:r>
              <a:rPr lang="de-DE" sz="2000"/>
              <a:t>Kosten für besondere Vorbereitung, zusätzliche Betreuung, Begleitung und Unterstützung von Teilnehmenden mit erhöhtem Betreuungsaufwand (verstärktes </a:t>
            </a:r>
            <a:r>
              <a:rPr lang="de-DE" sz="2000" i="1"/>
              <a:t>Mentoring</a:t>
            </a:r>
            <a:r>
              <a:rPr lang="de-DE" sz="2000" smtClean="0"/>
              <a:t>)</a:t>
            </a:r>
            <a:endParaRPr lang="de-DE" sz="2000"/>
          </a:p>
        </p:txBody>
      </p:sp>
      <p:sp>
        <p:nvSpPr>
          <p:cNvPr id="8" name="Titel 1">
            <a:extLst>
              <a:ext uri="{FF2B5EF4-FFF2-40B4-BE49-F238E27FC236}">
                <a16:creationId xmlns:a16="http://schemas.microsoft.com/office/drawing/2014/main" id="{BC68378C-AD17-498F-9263-12CEB28BB284}"/>
              </a:ext>
            </a:extLst>
          </p:cNvPr>
          <p:cNvSpPr txBox="1">
            <a:spLocks noGrp="1"/>
          </p:cNvSpPr>
          <p:nvPr>
            <p:ph type="title" idx="4294967295"/>
          </p:nvPr>
        </p:nvSpPr>
        <p:spPr>
          <a:xfrm>
            <a:off x="227956" y="620688"/>
            <a:ext cx="6696744" cy="79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fontAlgn="base" hangingPunct="1">
              <a:spcBef>
                <a:spcPct val="0"/>
              </a:spcBef>
              <a:spcAft>
                <a:spcPct val="0"/>
              </a:spcAft>
              <a:defRPr sz="3600" kern="1200">
                <a:solidFill>
                  <a:schemeClr val="bg1"/>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t>Inclusion </a:t>
            </a:r>
            <a:r>
              <a:rPr kumimoji="0" lang="de-DE" altLang="de-DE" sz="3800" b="1" i="0" u="none" strike="noStrike" kern="1200" cap="none" spc="0" normalizeH="0" baseline="0" noProof="0">
                <a:ln>
                  <a:noFill/>
                </a:ln>
                <a:solidFill>
                  <a:schemeClr val="tx2"/>
                </a:solidFill>
                <a:effectLst/>
                <a:uLnTx/>
                <a:uFillTx/>
                <a:latin typeface="+mj-lt"/>
                <a:ea typeface="ＭＳ Ｐゴシック" pitchFamily="-84" charset="-128"/>
                <a:cs typeface="ＭＳ Ｐゴシック" pitchFamily="-84" charset="-128"/>
              </a:rPr>
              <a:t>&amp; </a:t>
            </a:r>
            <a:r>
              <a:rPr kumimoji="0" lang="de-DE" altLang="de-DE" sz="3800" b="1" i="0" u="none" strike="noStrike" kern="1200" cap="none" spc="0" normalizeH="0" baseline="0" noProof="0" smtClean="0">
                <a:ln>
                  <a:noFill/>
                </a:ln>
                <a:solidFill>
                  <a:schemeClr val="tx2"/>
                </a:solidFill>
                <a:effectLst/>
                <a:uLnTx/>
                <a:uFillTx/>
                <a:latin typeface="+mj-lt"/>
                <a:ea typeface="ＭＳ Ｐゴシック" pitchFamily="-84" charset="-128"/>
                <a:cs typeface="ＭＳ Ｐゴシック" pitchFamily="-84" charset="-128"/>
              </a:rPr>
              <a:t>Diversity</a:t>
            </a:r>
            <a:endParaRPr kumimoji="0" 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endParaRPr>
          </a:p>
        </p:txBody>
      </p:sp>
      <p:sp>
        <p:nvSpPr>
          <p:cNvPr id="7" name="Textplatzhalter 2">
            <a:extLst>
              <a:ext uri="{FF2B5EF4-FFF2-40B4-BE49-F238E27FC236}">
                <a16:creationId xmlns:a16="http://schemas.microsoft.com/office/drawing/2014/main" id="{1818B2C9-3764-4099-881D-19492BE6D913}"/>
              </a:ext>
            </a:extLst>
          </p:cNvPr>
          <p:cNvSpPr txBox="1">
            <a:spLocks/>
          </p:cNvSpPr>
          <p:nvPr/>
        </p:nvSpPr>
        <p:spPr>
          <a:xfrm>
            <a:off x="179512" y="1916832"/>
            <a:ext cx="8640763" cy="576064"/>
          </a:xfrm>
          <a:prstGeom prst="rect">
            <a:avLst/>
          </a:prstGeom>
        </p:spPr>
        <p:txBody>
          <a:bodyPr vert="horz"/>
          <a:lstStyle>
            <a:lvl1pPr marL="342900" indent="-342900" algn="l" defTabSz="457200" rtl="0" eaLnBrk="1" fontAlgn="base" hangingPunct="1">
              <a:spcBef>
                <a:spcPct val="20000"/>
              </a:spcBef>
              <a:spcAft>
                <a:spcPct val="0"/>
              </a:spcAft>
              <a:buFont typeface="Arial" charset="0"/>
              <a:buNone/>
              <a:defRPr sz="2600" kern="1200">
                <a:solidFill>
                  <a:schemeClr val="tx2"/>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a:t>Fördermöglichkeiten im ESK</a:t>
            </a:r>
            <a:endParaRPr lang="de-DE" dirty="0"/>
          </a:p>
        </p:txBody>
      </p:sp>
    </p:spTree>
    <p:extLst>
      <p:ext uri="{BB962C8B-B14F-4D97-AF65-F5344CB8AC3E}">
        <p14:creationId xmlns:p14="http://schemas.microsoft.com/office/powerpoint/2010/main" val="218945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1">
            <a:extLst>
              <a:ext uri="{FF2B5EF4-FFF2-40B4-BE49-F238E27FC236}">
                <a16:creationId xmlns:a16="http://schemas.microsoft.com/office/drawing/2014/main" id="{66044BCD-B96C-4ADB-9271-965346D70D23}"/>
              </a:ext>
            </a:extLst>
          </p:cNvPr>
          <p:cNvSpPr>
            <a:spLocks noGrp="1"/>
          </p:cNvSpPr>
          <p:nvPr>
            <p:ph type="body" sz="quarter" idx="13"/>
          </p:nvPr>
        </p:nvSpPr>
        <p:spPr bwMode="auto">
          <a:xfrm>
            <a:off x="323726" y="2708920"/>
            <a:ext cx="7776666" cy="33843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1200"/>
              </a:spcBef>
              <a:buNone/>
              <a:defRPr/>
            </a:pPr>
            <a:r>
              <a:rPr lang="de-DE" sz="2000" b="1" smtClean="0"/>
              <a:t>Trainings- </a:t>
            </a:r>
            <a:r>
              <a:rPr lang="de-DE" sz="2000" b="1"/>
              <a:t>und Netzwerkveranstaltungen (TCA/NET)</a:t>
            </a:r>
          </a:p>
          <a:p>
            <a:pPr marL="342900" lvl="0" indent="-342900">
              <a:spcBef>
                <a:spcPct val="20000"/>
              </a:spcBef>
              <a:spcAft>
                <a:spcPct val="0"/>
              </a:spcAft>
              <a:buClr>
                <a:srgbClr val="A81573"/>
              </a:buClr>
              <a:buSzTx/>
              <a:buFont typeface="Arial" panose="020B0604020202020204" pitchFamily="34" charset="0"/>
              <a:buChar char="•"/>
            </a:pPr>
            <a:r>
              <a:rPr lang="de-DE" sz="2000" smtClean="0"/>
              <a:t>Nationale </a:t>
            </a:r>
            <a:r>
              <a:rPr lang="de-DE" sz="2000"/>
              <a:t>und internationale Trainings und Seminare für (potentielle) Projektträger und </a:t>
            </a:r>
            <a:r>
              <a:rPr lang="de-DE" sz="2000" smtClean="0"/>
              <a:t>Fachkräfte</a:t>
            </a:r>
          </a:p>
          <a:p>
            <a:pPr marL="342900" lvl="0" indent="-342900">
              <a:spcBef>
                <a:spcPct val="20000"/>
              </a:spcBef>
              <a:spcAft>
                <a:spcPct val="0"/>
              </a:spcAft>
              <a:buClr>
                <a:srgbClr val="A81573"/>
              </a:buClr>
              <a:buSzTx/>
              <a:buFont typeface="Arial" panose="020B0604020202020204" pitchFamily="34" charset="0"/>
              <a:buChar char="•"/>
            </a:pPr>
            <a:r>
              <a:rPr lang="de-DE" sz="2000" smtClean="0"/>
              <a:t>Austausch guter Praxis (z. B</a:t>
            </a:r>
            <a:r>
              <a:rPr lang="de-DE" sz="2000"/>
              <a:t>. </a:t>
            </a:r>
            <a:r>
              <a:rPr lang="de-DE" sz="2000" smtClean="0"/>
              <a:t>Studienbesuche)</a:t>
            </a:r>
          </a:p>
          <a:p>
            <a:pPr marL="342900" lvl="0" indent="-342900">
              <a:spcBef>
                <a:spcPct val="20000"/>
              </a:spcBef>
              <a:spcAft>
                <a:spcPct val="0"/>
              </a:spcAft>
              <a:buClr>
                <a:srgbClr val="A81573"/>
              </a:buClr>
              <a:buSzTx/>
              <a:buFont typeface="Arial" panose="020B0604020202020204" pitchFamily="34" charset="0"/>
              <a:buChar char="•"/>
            </a:pPr>
            <a:r>
              <a:rPr lang="de-DE" sz="2000" smtClean="0"/>
              <a:t>Kennenlernen </a:t>
            </a:r>
            <a:r>
              <a:rPr lang="de-DE" sz="2000"/>
              <a:t>potentieller internationaler Projektpartner </a:t>
            </a:r>
            <a:endParaRPr lang="de-DE" sz="2000" smtClean="0"/>
          </a:p>
          <a:p>
            <a:pPr marL="342900" lvl="0" indent="-342900">
              <a:spcBef>
                <a:spcPct val="20000"/>
              </a:spcBef>
              <a:spcAft>
                <a:spcPct val="0"/>
              </a:spcAft>
              <a:buClr>
                <a:srgbClr val="A81573"/>
              </a:buClr>
              <a:buSzTx/>
              <a:buFont typeface="Arial" panose="020B0604020202020204" pitchFamily="34" charset="0"/>
              <a:buChar char="•"/>
            </a:pPr>
            <a:r>
              <a:rPr lang="de-DE" sz="2000" smtClean="0"/>
              <a:t>Tools </a:t>
            </a:r>
            <a:r>
              <a:rPr lang="de-DE" sz="2000"/>
              <a:t>und Methoden für alle </a:t>
            </a:r>
            <a:r>
              <a:rPr lang="de-DE" sz="2000" smtClean="0"/>
              <a:t>Projektphasen</a:t>
            </a:r>
          </a:p>
          <a:p>
            <a:pPr>
              <a:defRPr/>
            </a:pPr>
            <a:endParaRPr lang="de-DE" sz="2000"/>
          </a:p>
          <a:p>
            <a:pPr>
              <a:defRPr/>
            </a:pPr>
            <a:endParaRPr lang="de-DE" sz="2000"/>
          </a:p>
          <a:p>
            <a:pPr marL="342900" lvl="0" indent="-342900">
              <a:spcBef>
                <a:spcPct val="20000"/>
              </a:spcBef>
              <a:spcAft>
                <a:spcPct val="0"/>
              </a:spcAft>
              <a:buClr>
                <a:srgbClr val="A81573"/>
              </a:buClr>
              <a:buSzTx/>
              <a:buFont typeface="Arial" panose="020B0604020202020204" pitchFamily="34" charset="0"/>
              <a:buChar char="•"/>
            </a:pPr>
            <a:endParaRPr lang="de-DE" altLang="de-DE" sz="2000" dirty="0">
              <a:ea typeface="ＭＳ Ｐゴシック" pitchFamily="34" charset="-128"/>
            </a:endParaRPr>
          </a:p>
        </p:txBody>
      </p:sp>
      <p:sp>
        <p:nvSpPr>
          <p:cNvPr id="8" name="Titel 1">
            <a:extLst>
              <a:ext uri="{FF2B5EF4-FFF2-40B4-BE49-F238E27FC236}">
                <a16:creationId xmlns:a16="http://schemas.microsoft.com/office/drawing/2014/main" id="{BC68378C-AD17-498F-9263-12CEB28BB284}"/>
              </a:ext>
            </a:extLst>
          </p:cNvPr>
          <p:cNvSpPr txBox="1">
            <a:spLocks noGrp="1"/>
          </p:cNvSpPr>
          <p:nvPr>
            <p:ph type="title" idx="4294967295"/>
          </p:nvPr>
        </p:nvSpPr>
        <p:spPr>
          <a:xfrm>
            <a:off x="227956" y="620688"/>
            <a:ext cx="6696744" cy="79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fontAlgn="base" hangingPunct="1">
              <a:spcBef>
                <a:spcPct val="0"/>
              </a:spcBef>
              <a:spcAft>
                <a:spcPct val="0"/>
              </a:spcAft>
              <a:defRPr sz="3600" kern="1200">
                <a:solidFill>
                  <a:schemeClr val="bg1"/>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t>Inclusion &amp; </a:t>
            </a:r>
            <a:r>
              <a:rPr kumimoji="0" lang="de-DE" altLang="de-DE" sz="3800" b="1" i="0" u="none" strike="noStrike" kern="1200" cap="none" spc="0" normalizeH="0" baseline="0" noProof="0">
                <a:ln>
                  <a:noFill/>
                </a:ln>
                <a:solidFill>
                  <a:schemeClr val="tx2"/>
                </a:solidFill>
                <a:effectLst/>
                <a:uLnTx/>
                <a:uFillTx/>
                <a:latin typeface="+mj-lt"/>
                <a:ea typeface="ＭＳ Ｐゴシック" pitchFamily="-84" charset="-128"/>
                <a:cs typeface="ＭＳ Ｐゴシック" pitchFamily="-84" charset="-128"/>
              </a:rPr>
              <a:t>Diversity </a:t>
            </a:r>
            <a:endParaRPr kumimoji="0" 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endParaRPr>
          </a:p>
        </p:txBody>
      </p:sp>
      <p:sp>
        <p:nvSpPr>
          <p:cNvPr id="7" name="Textplatzhalter 2">
            <a:extLst>
              <a:ext uri="{FF2B5EF4-FFF2-40B4-BE49-F238E27FC236}">
                <a16:creationId xmlns:a16="http://schemas.microsoft.com/office/drawing/2014/main" id="{1818B2C9-3764-4099-881D-19492BE6D913}"/>
              </a:ext>
            </a:extLst>
          </p:cNvPr>
          <p:cNvSpPr txBox="1">
            <a:spLocks/>
          </p:cNvSpPr>
          <p:nvPr/>
        </p:nvSpPr>
        <p:spPr>
          <a:xfrm>
            <a:off x="179512" y="1916832"/>
            <a:ext cx="8640763" cy="576064"/>
          </a:xfrm>
          <a:prstGeom prst="rect">
            <a:avLst/>
          </a:prstGeom>
        </p:spPr>
        <p:txBody>
          <a:bodyPr vert="horz"/>
          <a:lstStyle>
            <a:lvl1pPr marL="342900" indent="-342900" algn="l" defTabSz="457200" rtl="0" eaLnBrk="1" fontAlgn="base" hangingPunct="1">
              <a:spcBef>
                <a:spcPct val="20000"/>
              </a:spcBef>
              <a:spcAft>
                <a:spcPct val="0"/>
              </a:spcAft>
              <a:buFont typeface="Arial" charset="0"/>
              <a:buNone/>
              <a:defRPr sz="2600" kern="1200">
                <a:solidFill>
                  <a:schemeClr val="tx2"/>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mtClean="0"/>
              <a:t>Fördermöglichkeiten im ESK</a:t>
            </a:r>
            <a:endParaRPr lang="de-DE" dirty="0"/>
          </a:p>
        </p:txBody>
      </p:sp>
    </p:spTree>
    <p:extLst>
      <p:ext uri="{BB962C8B-B14F-4D97-AF65-F5344CB8AC3E}">
        <p14:creationId xmlns:p14="http://schemas.microsoft.com/office/powerpoint/2010/main" val="115479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1">
            <a:extLst>
              <a:ext uri="{FF2B5EF4-FFF2-40B4-BE49-F238E27FC236}">
                <a16:creationId xmlns:a16="http://schemas.microsoft.com/office/drawing/2014/main" id="{66044BCD-B96C-4ADB-9271-965346D70D23}"/>
              </a:ext>
            </a:extLst>
          </p:cNvPr>
          <p:cNvSpPr>
            <a:spLocks noGrp="1"/>
          </p:cNvSpPr>
          <p:nvPr>
            <p:ph type="body" sz="quarter" idx="13"/>
          </p:nvPr>
        </p:nvSpPr>
        <p:spPr bwMode="auto">
          <a:xfrm>
            <a:off x="323726" y="2708920"/>
            <a:ext cx="8496550" cy="33843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1200"/>
              </a:spcBef>
              <a:buNone/>
              <a:defRPr/>
            </a:pPr>
            <a:r>
              <a:rPr lang="de-DE" sz="2000" b="1" smtClean="0"/>
              <a:t>Erstattung realer, außergewöhnlicher </a:t>
            </a:r>
            <a:r>
              <a:rPr lang="de-DE" sz="2000" b="1"/>
              <a:t>Kosten</a:t>
            </a:r>
          </a:p>
          <a:p>
            <a:pPr marL="342900" indent="-342900">
              <a:spcBef>
                <a:spcPts val="480"/>
              </a:spcBef>
              <a:spcAft>
                <a:spcPts val="0"/>
              </a:spcAft>
              <a:buClr>
                <a:srgbClr val="A81573"/>
              </a:buClr>
              <a:buFont typeface="Arial" panose="020B0604020202020204" pitchFamily="34" charset="0"/>
              <a:buChar char="•"/>
            </a:pPr>
            <a:r>
              <a:rPr lang="en-GB" sz="2000"/>
              <a:t>Zu 100%: </a:t>
            </a:r>
            <a:r>
              <a:rPr lang="en-GB" sz="2000" smtClean="0"/>
              <a:t>Kosten </a:t>
            </a:r>
            <a:r>
              <a:rPr lang="en-GB" sz="2000"/>
              <a:t>für Begleitpersonen, Hilfsmittel, notwendige und angemessene Anpassungsmaßnahmen und Investionen</a:t>
            </a:r>
            <a:r>
              <a:rPr lang="de-DE" sz="2000"/>
              <a:t> im materiellen Bereich</a:t>
            </a:r>
            <a:endParaRPr lang="en-GB" sz="2000"/>
          </a:p>
          <a:p>
            <a:pPr marL="342900" lvl="0" indent="-342900">
              <a:spcBef>
                <a:spcPts val="480"/>
              </a:spcBef>
              <a:spcAft>
                <a:spcPts val="0"/>
              </a:spcAft>
              <a:buClr>
                <a:srgbClr val="A81573"/>
              </a:buClr>
              <a:buFont typeface="Arial" panose="020B0604020202020204" pitchFamily="34" charset="0"/>
              <a:buChar char="•"/>
            </a:pPr>
            <a:r>
              <a:rPr lang="de-DE" sz="2000" smtClean="0"/>
              <a:t>Zu max. 80%: Erhöhte </a:t>
            </a:r>
            <a:r>
              <a:rPr lang="de-DE" sz="2000"/>
              <a:t>Reisekosten</a:t>
            </a:r>
            <a:r>
              <a:rPr lang="de-DE" sz="2000" smtClean="0"/>
              <a:t> z. B. bei Abgelegenheit </a:t>
            </a:r>
            <a:r>
              <a:rPr lang="de-DE" sz="2000"/>
              <a:t>des </a:t>
            </a:r>
            <a:r>
              <a:rPr lang="de-DE" sz="2000" smtClean="0"/>
              <a:t>Lebensortes</a:t>
            </a:r>
            <a:endParaRPr lang="de-DE" sz="2000"/>
          </a:p>
          <a:p>
            <a:pPr marL="342900" lvl="0" indent="-342900">
              <a:spcBef>
                <a:spcPts val="480"/>
              </a:spcBef>
              <a:spcAft>
                <a:spcPts val="0"/>
              </a:spcAft>
              <a:buClr>
                <a:srgbClr val="A81573"/>
              </a:buClr>
              <a:buFont typeface="Arial" panose="020B0604020202020204" pitchFamily="34" charset="0"/>
              <a:buChar char="•"/>
            </a:pPr>
            <a:r>
              <a:rPr lang="de-DE" sz="2000"/>
              <a:t>Kosten für verstärktes </a:t>
            </a:r>
            <a:r>
              <a:rPr lang="de-DE" sz="2000" i="1" smtClean="0"/>
              <a:t>Mentoring: </a:t>
            </a:r>
            <a:r>
              <a:rPr lang="de-DE" sz="2000" smtClean="0"/>
              <a:t>Bei Überschreitung der Pauschale </a:t>
            </a:r>
            <a:r>
              <a:rPr lang="de-DE" sz="2000"/>
              <a:t>für die Inklusionsunterstützung </a:t>
            </a:r>
            <a:r>
              <a:rPr lang="de-DE" sz="2000" smtClean="0"/>
              <a:t>(80%)</a:t>
            </a:r>
            <a:endParaRPr lang="de-DE" sz="2000"/>
          </a:p>
        </p:txBody>
      </p:sp>
      <p:sp>
        <p:nvSpPr>
          <p:cNvPr id="8" name="Titel 1">
            <a:extLst>
              <a:ext uri="{FF2B5EF4-FFF2-40B4-BE49-F238E27FC236}">
                <a16:creationId xmlns:a16="http://schemas.microsoft.com/office/drawing/2014/main" id="{BC68378C-AD17-498F-9263-12CEB28BB284}"/>
              </a:ext>
            </a:extLst>
          </p:cNvPr>
          <p:cNvSpPr txBox="1">
            <a:spLocks noGrp="1"/>
          </p:cNvSpPr>
          <p:nvPr>
            <p:ph type="title" idx="4294967295"/>
          </p:nvPr>
        </p:nvSpPr>
        <p:spPr>
          <a:xfrm>
            <a:off x="227956" y="620688"/>
            <a:ext cx="6696744" cy="79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fontAlgn="base" hangingPunct="1">
              <a:spcBef>
                <a:spcPct val="0"/>
              </a:spcBef>
              <a:spcAft>
                <a:spcPct val="0"/>
              </a:spcAft>
              <a:defRPr sz="3600" kern="1200">
                <a:solidFill>
                  <a:schemeClr val="bg1"/>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t>Inclusion &amp; Diversity </a:t>
            </a:r>
            <a:r>
              <a:rPr kumimoji="0" lang="de-DE" altLang="de-DE" sz="3800" b="1" i="0" u="none" strike="noStrike" kern="1200" cap="none" spc="0" normalizeH="0" baseline="0" noProof="0">
                <a:ln>
                  <a:noFill/>
                </a:ln>
                <a:solidFill>
                  <a:schemeClr val="tx2"/>
                </a:solidFill>
                <a:effectLst/>
                <a:uLnTx/>
                <a:uFillTx/>
                <a:latin typeface="+mj-lt"/>
                <a:ea typeface="ＭＳ Ｐゴシック" pitchFamily="-84" charset="-128"/>
                <a:cs typeface="ＭＳ Ｐゴシック" pitchFamily="-84" charset="-128"/>
              </a:rPr>
              <a:t/>
            </a:r>
            <a:br>
              <a:rPr kumimoji="0" lang="de-DE" altLang="de-DE" sz="3800" b="1" i="0" u="none" strike="noStrike" kern="1200" cap="none" spc="0" normalizeH="0" baseline="0" noProof="0">
                <a:ln>
                  <a:noFill/>
                </a:ln>
                <a:solidFill>
                  <a:schemeClr val="tx2"/>
                </a:solidFill>
                <a:effectLst/>
                <a:uLnTx/>
                <a:uFillTx/>
                <a:latin typeface="+mj-lt"/>
                <a:ea typeface="ＭＳ Ｐゴシック" pitchFamily="-84" charset="-128"/>
                <a:cs typeface="ＭＳ Ｐゴシック" pitchFamily="-84" charset="-128"/>
              </a:rPr>
            </a:br>
            <a:endParaRPr kumimoji="0" 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endParaRPr>
          </a:p>
        </p:txBody>
      </p:sp>
      <p:sp>
        <p:nvSpPr>
          <p:cNvPr id="7" name="Textplatzhalter 2">
            <a:extLst>
              <a:ext uri="{FF2B5EF4-FFF2-40B4-BE49-F238E27FC236}">
                <a16:creationId xmlns:a16="http://schemas.microsoft.com/office/drawing/2014/main" id="{1818B2C9-3764-4099-881D-19492BE6D913}"/>
              </a:ext>
            </a:extLst>
          </p:cNvPr>
          <p:cNvSpPr txBox="1">
            <a:spLocks/>
          </p:cNvSpPr>
          <p:nvPr/>
        </p:nvSpPr>
        <p:spPr>
          <a:xfrm>
            <a:off x="179512" y="1916832"/>
            <a:ext cx="8640763" cy="576064"/>
          </a:xfrm>
          <a:prstGeom prst="rect">
            <a:avLst/>
          </a:prstGeom>
        </p:spPr>
        <p:txBody>
          <a:bodyPr vert="horz"/>
          <a:lstStyle>
            <a:lvl1pPr marL="342900" indent="-342900" algn="l" defTabSz="457200" rtl="0" eaLnBrk="1" fontAlgn="base" hangingPunct="1">
              <a:spcBef>
                <a:spcPct val="20000"/>
              </a:spcBef>
              <a:spcAft>
                <a:spcPct val="0"/>
              </a:spcAft>
              <a:buFont typeface="Arial" charset="0"/>
              <a:buNone/>
              <a:defRPr sz="2600" kern="1200">
                <a:solidFill>
                  <a:schemeClr val="tx2"/>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a:t>Fördermöglichkeiten im ESK</a:t>
            </a:r>
            <a:endParaRPr lang="de-DE" dirty="0"/>
          </a:p>
        </p:txBody>
      </p:sp>
    </p:spTree>
    <p:extLst>
      <p:ext uri="{BB962C8B-B14F-4D97-AF65-F5344CB8AC3E}">
        <p14:creationId xmlns:p14="http://schemas.microsoft.com/office/powerpoint/2010/main" val="19374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1">
            <a:extLst>
              <a:ext uri="{FF2B5EF4-FFF2-40B4-BE49-F238E27FC236}">
                <a16:creationId xmlns:a16="http://schemas.microsoft.com/office/drawing/2014/main" id="{66044BCD-B96C-4ADB-9271-965346D70D23}"/>
              </a:ext>
            </a:extLst>
          </p:cNvPr>
          <p:cNvSpPr>
            <a:spLocks noGrp="1"/>
          </p:cNvSpPr>
          <p:nvPr>
            <p:ph type="body" sz="quarter" idx="13"/>
          </p:nvPr>
        </p:nvSpPr>
        <p:spPr bwMode="auto">
          <a:xfrm>
            <a:off x="323725" y="2708920"/>
            <a:ext cx="8820275" cy="31683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spcBef>
                <a:spcPct val="20000"/>
              </a:spcBef>
              <a:spcAft>
                <a:spcPct val="0"/>
              </a:spcAft>
              <a:buClr>
                <a:srgbClr val="A81573"/>
              </a:buClr>
              <a:buSzTx/>
              <a:buNone/>
            </a:pPr>
            <a:r>
              <a:rPr lang="de-DE" sz="2000" b="1" i="1" smtClean="0"/>
              <a:t>Inclusion</a:t>
            </a:r>
            <a:r>
              <a:rPr lang="de-DE" sz="2000" b="1" smtClean="0"/>
              <a:t>-Beauftragte</a:t>
            </a:r>
          </a:p>
          <a:p>
            <a:pPr marL="0" lvl="0" indent="0">
              <a:spcBef>
                <a:spcPct val="20000"/>
              </a:spcBef>
              <a:spcAft>
                <a:spcPct val="0"/>
              </a:spcAft>
              <a:buClr>
                <a:srgbClr val="A81573"/>
              </a:buClr>
              <a:buSzTx/>
              <a:buNone/>
            </a:pPr>
            <a:r>
              <a:rPr lang="de-DE" sz="2000" smtClean="0"/>
              <a:t>Beratung zur Planung </a:t>
            </a:r>
            <a:r>
              <a:rPr lang="de-DE" sz="2000"/>
              <a:t>und Durchführung </a:t>
            </a:r>
            <a:r>
              <a:rPr lang="de-DE" sz="2000" smtClean="0"/>
              <a:t>von Projekten</a:t>
            </a:r>
          </a:p>
          <a:p>
            <a:pPr marL="342900" lvl="0" indent="-342900">
              <a:spcBef>
                <a:spcPct val="20000"/>
              </a:spcBef>
              <a:spcAft>
                <a:spcPct val="0"/>
              </a:spcAft>
              <a:buClr>
                <a:srgbClr val="A81573"/>
              </a:buClr>
              <a:buSzTx/>
              <a:buFont typeface="Arial" panose="020B0604020202020204" pitchFamily="34" charset="0"/>
              <a:buChar char="•"/>
            </a:pPr>
            <a:r>
              <a:rPr lang="de-DE" sz="2000" smtClean="0"/>
              <a:t>Christiane Westenhöfer (</a:t>
            </a:r>
            <a:r>
              <a:rPr lang="de-DE" sz="2000" smtClean="0">
                <a:hlinkClick r:id="rId2"/>
              </a:rPr>
              <a:t>westenhoefer@jfemail.de</a:t>
            </a:r>
            <a:r>
              <a:rPr lang="de-DE" sz="2000" smtClean="0"/>
              <a:t>) </a:t>
            </a:r>
          </a:p>
          <a:p>
            <a:pPr marL="0" lvl="0" indent="0">
              <a:spcBef>
                <a:spcPts val="1800"/>
              </a:spcBef>
              <a:spcAft>
                <a:spcPct val="0"/>
              </a:spcAft>
              <a:buClr>
                <a:srgbClr val="A81573"/>
              </a:buClr>
              <a:buSzTx/>
              <a:buNone/>
            </a:pPr>
            <a:r>
              <a:rPr lang="de-DE" sz="2000" b="1" smtClean="0"/>
              <a:t>Fachreferat </a:t>
            </a:r>
            <a:r>
              <a:rPr lang="de-DE" sz="2000" b="1" i="1" smtClean="0"/>
              <a:t>Inclusion &amp; Diversity</a:t>
            </a:r>
            <a:r>
              <a:rPr lang="de-DE" sz="2000" b="1" smtClean="0"/>
              <a:t> </a:t>
            </a:r>
          </a:p>
          <a:p>
            <a:pPr marL="0" lvl="0" indent="0">
              <a:spcBef>
                <a:spcPct val="20000"/>
              </a:spcBef>
              <a:spcAft>
                <a:spcPct val="0"/>
              </a:spcAft>
              <a:buClr>
                <a:srgbClr val="A81573"/>
              </a:buClr>
              <a:buSzTx/>
              <a:buNone/>
            </a:pPr>
            <a:r>
              <a:rPr lang="de-DE" sz="2000" smtClean="0"/>
              <a:t>Koordinierung des strategischen Ansatzes und praktischer Maßnahmen</a:t>
            </a:r>
          </a:p>
          <a:p>
            <a:pPr marL="342900" lvl="0" indent="-342900">
              <a:spcBef>
                <a:spcPct val="20000"/>
              </a:spcBef>
              <a:spcAft>
                <a:spcPct val="0"/>
              </a:spcAft>
              <a:buClr>
                <a:srgbClr val="A81573"/>
              </a:buClr>
              <a:buSzTx/>
              <a:buFont typeface="Arial" panose="020B0604020202020204" pitchFamily="34" charset="0"/>
              <a:buChar char="•"/>
            </a:pPr>
            <a:r>
              <a:rPr lang="de-DE" sz="2000" smtClean="0"/>
              <a:t>Hanna Schüßler (</a:t>
            </a:r>
            <a:r>
              <a:rPr lang="en-GB" sz="2000" smtClean="0">
                <a:hlinkClick r:id="rId3"/>
              </a:rPr>
              <a:t>schuessler@jfemail.de</a:t>
            </a:r>
            <a:r>
              <a:rPr lang="en-GB" sz="2000" smtClean="0"/>
              <a:t>)</a:t>
            </a:r>
            <a:endParaRPr lang="de-DE" altLang="de-DE" sz="2000" dirty="0">
              <a:ea typeface="ＭＳ Ｐゴシック" pitchFamily="34" charset="-128"/>
            </a:endParaRPr>
          </a:p>
        </p:txBody>
      </p:sp>
      <p:sp>
        <p:nvSpPr>
          <p:cNvPr id="8" name="Titel 1">
            <a:extLst>
              <a:ext uri="{FF2B5EF4-FFF2-40B4-BE49-F238E27FC236}">
                <a16:creationId xmlns:a16="http://schemas.microsoft.com/office/drawing/2014/main" id="{BC68378C-AD17-498F-9263-12CEB28BB284}"/>
              </a:ext>
            </a:extLst>
          </p:cNvPr>
          <p:cNvSpPr txBox="1">
            <a:spLocks noGrp="1"/>
          </p:cNvSpPr>
          <p:nvPr>
            <p:ph type="title" idx="4294967295"/>
          </p:nvPr>
        </p:nvSpPr>
        <p:spPr>
          <a:xfrm>
            <a:off x="227956" y="620688"/>
            <a:ext cx="6696744" cy="79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457200" rtl="0" eaLnBrk="1" fontAlgn="base" hangingPunct="1">
              <a:spcBef>
                <a:spcPct val="0"/>
              </a:spcBef>
              <a:spcAft>
                <a:spcPct val="0"/>
              </a:spcAft>
              <a:defRPr sz="3600" kern="1200">
                <a:solidFill>
                  <a:schemeClr val="bg1"/>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t>Inclusion &amp; Diversity </a:t>
            </a:r>
            <a:b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br>
            <a: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rPr>
              <a:t>bei JUGEND für Europa</a:t>
            </a:r>
            <a:endParaRPr kumimoji="0" 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endParaRPr>
          </a:p>
        </p:txBody>
      </p:sp>
      <p:sp>
        <p:nvSpPr>
          <p:cNvPr id="7" name="Textplatzhalter 2">
            <a:extLst>
              <a:ext uri="{FF2B5EF4-FFF2-40B4-BE49-F238E27FC236}">
                <a16:creationId xmlns:a16="http://schemas.microsoft.com/office/drawing/2014/main" id="{1818B2C9-3764-4099-881D-19492BE6D913}"/>
              </a:ext>
            </a:extLst>
          </p:cNvPr>
          <p:cNvSpPr txBox="1">
            <a:spLocks/>
          </p:cNvSpPr>
          <p:nvPr/>
        </p:nvSpPr>
        <p:spPr>
          <a:xfrm>
            <a:off x="179512" y="1916832"/>
            <a:ext cx="8640763" cy="576064"/>
          </a:xfrm>
          <a:prstGeom prst="rect">
            <a:avLst/>
          </a:prstGeom>
        </p:spPr>
        <p:txBody>
          <a:bodyPr vert="horz"/>
          <a:lstStyle>
            <a:lvl1pPr marL="342900" indent="-342900" algn="l" defTabSz="457200" rtl="0" eaLnBrk="1" fontAlgn="base" hangingPunct="1">
              <a:spcBef>
                <a:spcPct val="20000"/>
              </a:spcBef>
              <a:spcAft>
                <a:spcPct val="0"/>
              </a:spcAft>
              <a:buFont typeface="Arial" charset="0"/>
              <a:buNone/>
              <a:defRPr sz="2600" kern="1200">
                <a:solidFill>
                  <a:schemeClr val="tx2"/>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smtClean="0"/>
              <a:t>Beratung und Fachfragen</a:t>
            </a:r>
            <a:endParaRPr lang="de-DE" dirty="0"/>
          </a:p>
        </p:txBody>
      </p:sp>
    </p:spTree>
    <p:extLst>
      <p:ext uri="{BB962C8B-B14F-4D97-AF65-F5344CB8AC3E}">
        <p14:creationId xmlns:p14="http://schemas.microsoft.com/office/powerpoint/2010/main" val="374739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a:t>ESK Community</a:t>
            </a:r>
            <a:endParaRPr lang="de-DE" dirty="0"/>
          </a:p>
        </p:txBody>
      </p:sp>
    </p:spTree>
    <p:extLst>
      <p:ext uri="{BB962C8B-B14F-4D97-AF65-F5344CB8AC3E}">
        <p14:creationId xmlns:p14="http://schemas.microsoft.com/office/powerpoint/2010/main" val="1558569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52480" y="620688"/>
            <a:ext cx="8640000" cy="792000"/>
          </a:xfrm>
        </p:spPr>
        <p:txBody>
          <a:bodyPr/>
          <a:lstStyle/>
          <a:p>
            <a:r>
              <a:rPr lang="de-DE" dirty="0"/>
              <a:t>ESK Community</a:t>
            </a:r>
          </a:p>
        </p:txBody>
      </p:sp>
      <p:sp>
        <p:nvSpPr>
          <p:cNvPr id="4" name="Inhaltsplatzhalter 3"/>
          <p:cNvSpPr>
            <a:spLocks noGrp="1"/>
          </p:cNvSpPr>
          <p:nvPr>
            <p:ph sz="quarter" idx="11"/>
          </p:nvPr>
        </p:nvSpPr>
        <p:spPr>
          <a:xfrm>
            <a:off x="251717" y="1884608"/>
            <a:ext cx="7128595" cy="3848648"/>
          </a:xfrm>
        </p:spPr>
        <p:txBody>
          <a:bodyPr/>
          <a:lstStyle/>
          <a:p>
            <a:pPr marL="342900" indent="-342900">
              <a:buFont typeface="Arial" panose="020B0604020202020204" pitchFamily="34" charset="0"/>
              <a:buChar char="•"/>
            </a:pPr>
            <a:r>
              <a:rPr lang="de-DE" dirty="0">
                <a:solidFill>
                  <a:srgbClr val="666666"/>
                </a:solidFill>
              </a:rPr>
              <a:t>Die Community des Europäischen Solidaritätskorps bringt alle, die sich für Europa engagieren, zusammen:</a:t>
            </a:r>
          </a:p>
          <a:p>
            <a:pPr marL="1085850" lvl="1" indent="-342900">
              <a:buFont typeface="Arial" panose="020B0604020202020204" pitchFamily="34" charset="0"/>
              <a:buChar char="•"/>
            </a:pPr>
            <a:r>
              <a:rPr lang="de-DE" dirty="0"/>
              <a:t>vor Ort</a:t>
            </a:r>
          </a:p>
          <a:p>
            <a:pPr marL="1085850" lvl="1" indent="-342900">
              <a:buFont typeface="Arial" panose="020B0604020202020204" pitchFamily="34" charset="0"/>
              <a:buChar char="•"/>
            </a:pPr>
            <a:r>
              <a:rPr lang="de-DE" dirty="0"/>
              <a:t>auf Veranstaltungen</a:t>
            </a:r>
          </a:p>
          <a:p>
            <a:pPr marL="1085850" lvl="1" indent="-342900">
              <a:buFont typeface="Arial" panose="020B0604020202020204" pitchFamily="34" charset="0"/>
              <a:buChar char="•"/>
            </a:pPr>
            <a:r>
              <a:rPr lang="de-DE" dirty="0"/>
              <a:t>oder über europäische Erfolgsgeschichten im Netz. </a:t>
            </a:r>
          </a:p>
          <a:p>
            <a:pPr marL="342900" indent="-342900">
              <a:buFont typeface="Arial" panose="020B0604020202020204" pitchFamily="34" charset="0"/>
              <a:buChar char="•"/>
            </a:pPr>
            <a:endParaRPr lang="de-DE" dirty="0">
              <a:solidFill>
                <a:srgbClr val="666666"/>
              </a:solidFill>
            </a:endParaRPr>
          </a:p>
          <a:p>
            <a:pPr marL="342900" indent="-342900">
              <a:buFont typeface="Arial" panose="020B0604020202020204" pitchFamily="34" charset="0"/>
              <a:buChar char="•"/>
            </a:pPr>
            <a:r>
              <a:rPr lang="de-DE" dirty="0">
                <a:solidFill>
                  <a:srgbClr val="666666"/>
                </a:solidFill>
              </a:rPr>
              <a:t>Wir verbinden …</a:t>
            </a:r>
          </a:p>
          <a:p>
            <a:pPr marL="1085850" lvl="1" indent="-342900">
              <a:buFont typeface="Arial" panose="020B0604020202020204" pitchFamily="34" charset="0"/>
              <a:buChar char="•"/>
            </a:pPr>
            <a:r>
              <a:rPr lang="de-DE" dirty="0"/>
              <a:t>aktuelle und ehemalige ESK-Teilnehmende</a:t>
            </a:r>
          </a:p>
          <a:p>
            <a:pPr marL="1085850" lvl="1" indent="-342900">
              <a:buFont typeface="Arial" panose="020B0604020202020204" pitchFamily="34" charset="0"/>
              <a:buChar char="•"/>
            </a:pPr>
            <a:r>
              <a:rPr lang="de-DE" dirty="0"/>
              <a:t>Organisationen und Fachkräfte</a:t>
            </a:r>
          </a:p>
          <a:p>
            <a:pPr marL="1085850" lvl="1" indent="-342900">
              <a:buFont typeface="Arial" panose="020B0604020202020204" pitchFamily="34" charset="0"/>
              <a:buChar char="•"/>
            </a:pPr>
            <a:r>
              <a:rPr lang="de-DE" dirty="0"/>
              <a:t>EuroPeers</a:t>
            </a:r>
          </a:p>
        </p:txBody>
      </p:sp>
    </p:spTree>
    <p:extLst>
      <p:ext uri="{BB962C8B-B14F-4D97-AF65-F5344CB8AC3E}">
        <p14:creationId xmlns:p14="http://schemas.microsoft.com/office/powerpoint/2010/main" val="19302443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52480" y="620688"/>
            <a:ext cx="8640000" cy="792000"/>
          </a:xfrm>
        </p:spPr>
        <p:txBody>
          <a:bodyPr/>
          <a:lstStyle/>
          <a:p>
            <a:r>
              <a:rPr lang="de-DE" dirty="0"/>
              <a:t>ESK Community</a:t>
            </a:r>
          </a:p>
        </p:txBody>
      </p:sp>
      <p:sp>
        <p:nvSpPr>
          <p:cNvPr id="4" name="Inhaltsplatzhalter 3"/>
          <p:cNvSpPr>
            <a:spLocks noGrp="1"/>
          </p:cNvSpPr>
          <p:nvPr>
            <p:ph sz="quarter" idx="11"/>
          </p:nvPr>
        </p:nvSpPr>
        <p:spPr>
          <a:xfrm>
            <a:off x="251717" y="1884520"/>
            <a:ext cx="8640763" cy="4208776"/>
          </a:xfrm>
        </p:spPr>
        <p:txBody>
          <a:bodyPr/>
          <a:lstStyle/>
          <a:p>
            <a:pPr marL="342900" indent="-342900">
              <a:buFont typeface="Arial" panose="020B0604020202020204" pitchFamily="34" charset="0"/>
              <a:buChar char="•"/>
            </a:pPr>
            <a:r>
              <a:rPr lang="de-DE" b="1" dirty="0">
                <a:solidFill>
                  <a:srgbClr val="666666"/>
                </a:solidFill>
              </a:rPr>
              <a:t>Organisationen und Fachkräfte</a:t>
            </a:r>
          </a:p>
          <a:p>
            <a:pPr marL="1085850" lvl="1" indent="-342900">
              <a:buFont typeface="Arial" panose="020B0604020202020204" pitchFamily="34" charset="0"/>
              <a:buChar char="•"/>
            </a:pPr>
            <a:r>
              <a:rPr lang="de-DE" dirty="0"/>
              <a:t>Treffpunkt.ESK für alle akkreditierten Organisationen</a:t>
            </a:r>
          </a:p>
          <a:p>
            <a:pPr marL="1085850" lvl="1" indent="-342900">
              <a:buFont typeface="Arial" panose="020B0604020202020204" pitchFamily="34" charset="0"/>
              <a:buChar char="•"/>
            </a:pPr>
            <a:r>
              <a:rPr lang="de-DE" dirty="0"/>
              <a:t>Europäische Fortbildungsangebote und Vernetzungstreffen</a:t>
            </a:r>
          </a:p>
          <a:p>
            <a:pPr lvl="1" indent="0">
              <a:buNone/>
            </a:pPr>
            <a:r>
              <a:rPr lang="de-DE" dirty="0"/>
              <a:t> </a:t>
            </a:r>
          </a:p>
          <a:p>
            <a:pPr marL="342900" indent="-342900">
              <a:buFont typeface="Arial" panose="020B0604020202020204" pitchFamily="34" charset="0"/>
              <a:buChar char="•"/>
            </a:pPr>
            <a:r>
              <a:rPr lang="de-DE" b="1" dirty="0">
                <a:solidFill>
                  <a:srgbClr val="666666"/>
                </a:solidFill>
              </a:rPr>
              <a:t>Aktuelle und ehemalige ESK-Teilnehmende</a:t>
            </a:r>
          </a:p>
          <a:p>
            <a:pPr marL="1085850" lvl="1" indent="-342900">
              <a:buFont typeface="Arial" panose="020B0604020202020204" pitchFamily="34" charset="0"/>
              <a:buChar char="•"/>
            </a:pPr>
            <a:r>
              <a:rPr lang="de-DE" dirty="0"/>
              <a:t>comeback ESK - jährliches Rückkehr-Event für ESK-Freiwillige</a:t>
            </a:r>
          </a:p>
          <a:p>
            <a:pPr marL="1085850" lvl="1" indent="-342900">
              <a:buFont typeface="Arial" panose="020B0604020202020204" pitchFamily="34" charset="0"/>
              <a:buChar char="•"/>
            </a:pPr>
            <a:r>
              <a:rPr lang="de-DE" dirty="0"/>
              <a:t>EuroPeers - deutsches und europäisches Alumni-Netzwerk</a:t>
            </a:r>
          </a:p>
          <a:p>
            <a:pPr marL="1085850" lvl="1" indent="-342900">
              <a:buFont typeface="Arial" panose="020B0604020202020204" pitchFamily="34" charset="0"/>
              <a:buChar char="•"/>
            </a:pPr>
            <a:r>
              <a:rPr lang="de-DE" dirty="0" err="1"/>
              <a:t>Youthreporter</a:t>
            </a:r>
            <a:endParaRPr lang="de-DE" dirty="0"/>
          </a:p>
          <a:p>
            <a:pPr marL="1085850" lvl="1" indent="-342900">
              <a:buFont typeface="Arial" panose="020B0604020202020204" pitchFamily="34" charset="0"/>
              <a:buChar char="•"/>
            </a:pPr>
            <a:endParaRPr lang="de-DE" dirty="0"/>
          </a:p>
          <a:p>
            <a:pPr marL="342900" indent="-342900">
              <a:buFont typeface="Arial" panose="020B0604020202020204" pitchFamily="34" charset="0"/>
              <a:buChar char="•"/>
            </a:pPr>
            <a:r>
              <a:rPr lang="de-DE" b="1" dirty="0">
                <a:solidFill>
                  <a:srgbClr val="666666"/>
                </a:solidFill>
              </a:rPr>
              <a:t>Angebote der Europäischen Kommission</a:t>
            </a:r>
          </a:p>
          <a:p>
            <a:pPr marL="1085850" lvl="1" indent="-342900">
              <a:buFont typeface="Arial" panose="020B0604020202020204" pitchFamily="34" charset="0"/>
              <a:buChar char="•"/>
            </a:pPr>
            <a:r>
              <a:rPr lang="de-DE" dirty="0"/>
              <a:t>ESK-Portal, Facebook-Gruppe, ESK-App, Newsletter u. a.</a:t>
            </a:r>
          </a:p>
          <a:p>
            <a:pPr marL="1085850" lvl="1" indent="-342900">
              <a:buFont typeface="Arial" panose="020B0604020202020204" pitchFamily="34" charset="0"/>
              <a:buChar char="•"/>
            </a:pPr>
            <a:endParaRPr lang="de-DE" dirty="0"/>
          </a:p>
        </p:txBody>
      </p:sp>
    </p:spTree>
    <p:extLst>
      <p:ext uri="{BB962C8B-B14F-4D97-AF65-F5344CB8AC3E}">
        <p14:creationId xmlns:p14="http://schemas.microsoft.com/office/powerpoint/2010/main" val="39484251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2480" y="620688"/>
            <a:ext cx="8640000" cy="792000"/>
          </a:xfrm>
        </p:spPr>
        <p:txBody>
          <a:bodyPr/>
          <a:lstStyle/>
          <a:p>
            <a:r>
              <a:rPr lang="de-DE" dirty="0" err="1"/>
              <a:t>EuroPeers</a:t>
            </a:r>
            <a:endParaRPr lang="de-DE" dirty="0"/>
          </a:p>
        </p:txBody>
      </p:sp>
      <p:sp>
        <p:nvSpPr>
          <p:cNvPr id="3" name="Inhaltsplatzhalter 2"/>
          <p:cNvSpPr>
            <a:spLocks noGrp="1"/>
          </p:cNvSpPr>
          <p:nvPr>
            <p:ph sz="quarter" idx="11"/>
          </p:nvPr>
        </p:nvSpPr>
        <p:spPr>
          <a:xfrm>
            <a:off x="251717" y="1916832"/>
            <a:ext cx="5040363" cy="4312920"/>
          </a:xfrm>
        </p:spPr>
        <p:txBody>
          <a:bodyPr/>
          <a:lstStyle/>
          <a:p>
            <a:pPr marL="342900" indent="-342900">
              <a:buFont typeface="Arial" panose="020B0604020202020204" pitchFamily="34" charset="0"/>
              <a:buChar char="•"/>
            </a:pPr>
            <a:r>
              <a:rPr lang="de-DE" altLang="de-DE" dirty="0">
                <a:solidFill>
                  <a:srgbClr val="666666"/>
                </a:solidFill>
              </a:rPr>
              <a:t>EuroPeers waren mit den </a:t>
            </a:r>
            <a:br>
              <a:rPr lang="de-DE" altLang="de-DE" dirty="0">
                <a:solidFill>
                  <a:srgbClr val="666666"/>
                </a:solidFill>
              </a:rPr>
            </a:br>
            <a:r>
              <a:rPr lang="de-DE" altLang="de-DE" dirty="0">
                <a:solidFill>
                  <a:srgbClr val="666666"/>
                </a:solidFill>
              </a:rPr>
              <a:t>EU-Programmen Europäisches Solidaritätskorps oder </a:t>
            </a:r>
            <a:br>
              <a:rPr lang="de-DE" altLang="de-DE" dirty="0">
                <a:solidFill>
                  <a:srgbClr val="666666"/>
                </a:solidFill>
              </a:rPr>
            </a:br>
            <a:r>
              <a:rPr lang="de-DE" altLang="de-DE" dirty="0">
                <a:solidFill>
                  <a:srgbClr val="666666"/>
                </a:solidFill>
              </a:rPr>
              <a:t>Erasmus+ JUGEND IN AKTION aktiv</a:t>
            </a:r>
          </a:p>
          <a:p>
            <a:pPr marL="342900" indent="-342900">
              <a:buFont typeface="Arial" panose="020B0604020202020204" pitchFamily="34" charset="0"/>
              <a:buChar char="•"/>
            </a:pPr>
            <a:r>
              <a:rPr lang="de-DE" altLang="de-DE" dirty="0">
                <a:solidFill>
                  <a:srgbClr val="666666"/>
                </a:solidFill>
              </a:rPr>
              <a:t>Sie geben ihre Erfahrungen an andere junge Menschen weiter</a:t>
            </a:r>
          </a:p>
          <a:p>
            <a:pPr marL="342900" indent="-342900">
              <a:buFont typeface="Arial" panose="020B0604020202020204" pitchFamily="34" charset="0"/>
              <a:buChar char="•"/>
            </a:pPr>
            <a:r>
              <a:rPr lang="de-DE" altLang="de-DE" dirty="0">
                <a:solidFill>
                  <a:srgbClr val="666666"/>
                </a:solidFill>
              </a:rPr>
              <a:t>Circa 100 EuroPeer-Aktionen pro Jahr allein in Deutschland </a:t>
            </a:r>
          </a:p>
          <a:p>
            <a:pPr marL="342900" indent="-342900">
              <a:buFont typeface="Arial" panose="020B0604020202020204" pitchFamily="34" charset="0"/>
              <a:buChar char="•"/>
            </a:pPr>
            <a:r>
              <a:rPr lang="de-DE" altLang="de-DE" dirty="0">
                <a:solidFill>
                  <a:srgbClr val="666666"/>
                </a:solidFill>
              </a:rPr>
              <a:t>Ca. 250 EuroPeers können in Deutschland für Veranstaltungen angefragt werden</a:t>
            </a:r>
          </a:p>
        </p:txBody>
      </p:sp>
      <p:pic>
        <p:nvPicPr>
          <p:cNvPr id="1028" name="Picture 4" descr="Foto einer Gruppe junger EuroPeers, die nach oben in die Kamera gucken. "/>
          <p:cNvPicPr>
            <a:picLocks noChangeAspect="1" noChangeArrowheads="1"/>
          </p:cNvPicPr>
          <p:nvPr/>
        </p:nvPicPr>
        <p:blipFill rotWithShape="1">
          <a:blip r:embed="rId2">
            <a:extLst>
              <a:ext uri="{28A0092B-C50C-407E-A947-70E740481C1C}">
                <a14:useLocalDpi xmlns:a14="http://schemas.microsoft.com/office/drawing/2010/main" val="0"/>
              </a:ext>
            </a:extLst>
          </a:blip>
          <a:srcRect l="8194" r="3504" b="10380"/>
          <a:stretch/>
        </p:blipFill>
        <p:spPr bwMode="auto">
          <a:xfrm>
            <a:off x="5050942" y="1484784"/>
            <a:ext cx="4100934" cy="276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599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620776"/>
            <a:ext cx="4464298" cy="792000"/>
          </a:xfrm>
        </p:spPr>
        <p:txBody>
          <a:bodyPr/>
          <a:lstStyle/>
          <a:p>
            <a:r>
              <a:rPr lang="de-DE" dirty="0"/>
              <a:t>Zielgruppen </a:t>
            </a:r>
          </a:p>
        </p:txBody>
      </p:sp>
      <p:sp>
        <p:nvSpPr>
          <p:cNvPr id="3" name="Inhaltsplatzhalter 2"/>
          <p:cNvSpPr>
            <a:spLocks noGrp="1"/>
          </p:cNvSpPr>
          <p:nvPr>
            <p:ph sz="quarter" idx="12"/>
          </p:nvPr>
        </p:nvSpPr>
        <p:spPr>
          <a:xfrm>
            <a:off x="251520" y="1916832"/>
            <a:ext cx="6696744" cy="4608512"/>
          </a:xfrm>
        </p:spPr>
        <p:txBody>
          <a:bodyPr/>
          <a:lstStyle/>
          <a:p>
            <a:pPr>
              <a:defRPr/>
            </a:pPr>
            <a:r>
              <a:rPr lang="de-DE" altLang="de-DE" dirty="0">
                <a:solidFill>
                  <a:srgbClr val="A81573"/>
                </a:solidFill>
              </a:rPr>
              <a:t>Teilnehmen können</a:t>
            </a:r>
          </a:p>
          <a:p>
            <a:pPr marL="342900" indent="-342900">
              <a:buFont typeface="Arial" panose="020B0604020202020204" pitchFamily="34" charset="0"/>
              <a:buChar char="•"/>
              <a:defRPr/>
            </a:pPr>
            <a:r>
              <a:rPr lang="de-DE" altLang="de-DE" dirty="0">
                <a:solidFill>
                  <a:srgbClr val="666666"/>
                </a:solidFill>
              </a:rPr>
              <a:t>Junge Menschen zwischen 18 und 30 Jahren</a:t>
            </a:r>
          </a:p>
          <a:p>
            <a:pPr marL="342900" indent="-342900">
              <a:buFont typeface="Arial" panose="020B0604020202020204" pitchFamily="34" charset="0"/>
              <a:buChar char="•"/>
              <a:defRPr/>
            </a:pPr>
            <a:r>
              <a:rPr lang="de-DE" altLang="de-DE" smtClean="0">
                <a:solidFill>
                  <a:srgbClr val="666666"/>
                </a:solidFill>
              </a:rPr>
              <a:t>Besondere </a:t>
            </a:r>
            <a:r>
              <a:rPr lang="de-DE" altLang="de-DE">
                <a:solidFill>
                  <a:srgbClr val="666666"/>
                </a:solidFill>
              </a:rPr>
              <a:t>Unterstützung erhalten </a:t>
            </a:r>
            <a:r>
              <a:rPr lang="de-DE" altLang="de-DE" smtClean="0">
                <a:solidFill>
                  <a:srgbClr val="666666"/>
                </a:solidFill>
              </a:rPr>
              <a:t/>
            </a:r>
            <a:br>
              <a:rPr lang="de-DE" altLang="de-DE" smtClean="0">
                <a:solidFill>
                  <a:srgbClr val="666666"/>
                </a:solidFill>
              </a:rPr>
            </a:br>
            <a:r>
              <a:rPr lang="de-DE" altLang="de-DE" smtClean="0">
                <a:solidFill>
                  <a:srgbClr val="666666"/>
                </a:solidFill>
              </a:rPr>
              <a:t>junge </a:t>
            </a:r>
            <a:r>
              <a:rPr lang="de-DE" altLang="de-DE">
                <a:solidFill>
                  <a:srgbClr val="666666"/>
                </a:solidFill>
              </a:rPr>
              <a:t>Menschen mit geringeren Chancen</a:t>
            </a:r>
          </a:p>
          <a:p>
            <a:pPr marL="342900" indent="-342900">
              <a:buFont typeface="Arial" panose="020B0604020202020204" pitchFamily="34" charset="0"/>
              <a:buChar char="•"/>
              <a:defRPr/>
            </a:pPr>
            <a:endParaRPr lang="de-DE" altLang="de-DE" dirty="0">
              <a:solidFill>
                <a:srgbClr val="666666"/>
              </a:solidFill>
            </a:endParaRPr>
          </a:p>
          <a:p>
            <a:pPr>
              <a:defRPr/>
            </a:pPr>
            <a:endParaRPr lang="de-DE" altLang="de-DE" dirty="0"/>
          </a:p>
          <a:p>
            <a:pPr>
              <a:defRPr/>
            </a:pPr>
            <a:r>
              <a:rPr lang="de-DE" altLang="de-DE" dirty="0">
                <a:solidFill>
                  <a:srgbClr val="A81573"/>
                </a:solidFill>
              </a:rPr>
              <a:t>Anträge stellen können</a:t>
            </a:r>
          </a:p>
          <a:p>
            <a:pPr marL="342900" indent="-342900">
              <a:buFont typeface="Arial" panose="020B0604020202020204" pitchFamily="34" charset="0"/>
              <a:buChar char="•"/>
              <a:defRPr/>
            </a:pPr>
            <a:r>
              <a:rPr lang="de-DE" altLang="de-DE" dirty="0">
                <a:solidFill>
                  <a:srgbClr val="666666"/>
                </a:solidFill>
              </a:rPr>
              <a:t>Jegliche Formen von Organisationen, die Tätigkeitsfelder im solidarischen Bereich vorweisen können</a:t>
            </a:r>
          </a:p>
          <a:p>
            <a:pPr marL="342900" indent="-342900">
              <a:buFont typeface="Arial" panose="020B0604020202020204" pitchFamily="34" charset="0"/>
              <a:buChar char="•"/>
              <a:defRPr/>
            </a:pPr>
            <a:r>
              <a:rPr lang="de-DE" altLang="de-DE" dirty="0">
                <a:solidFill>
                  <a:srgbClr val="666666"/>
                </a:solidFill>
              </a:rPr>
              <a:t>Lokale, regionale und nationale Behörden</a:t>
            </a:r>
          </a:p>
          <a:p>
            <a:pPr marL="342900" indent="-342900">
              <a:buFont typeface="Arial" panose="020B0604020202020204" pitchFamily="34" charset="0"/>
              <a:buChar char="•"/>
              <a:defRPr/>
            </a:pPr>
            <a:r>
              <a:rPr lang="de-DE" altLang="de-DE" dirty="0">
                <a:solidFill>
                  <a:srgbClr val="666666"/>
                </a:solidFill>
              </a:rPr>
              <a:t>Gruppen junger Menschen</a:t>
            </a:r>
          </a:p>
          <a:p>
            <a:pPr>
              <a:defRPr/>
            </a:pPr>
            <a:endParaRPr lang="de-DE" altLang="de-DE" dirty="0"/>
          </a:p>
          <a:p>
            <a:pPr marL="342900" indent="-342900">
              <a:buFont typeface="Arial" panose="020B0604020202020204" pitchFamily="34" charset="0"/>
              <a:buChar char="•"/>
              <a:defRPr/>
            </a:pPr>
            <a:endParaRPr lang="de-DE" altLang="de-DE" dirty="0"/>
          </a:p>
          <a:p>
            <a:pPr>
              <a:defRPr/>
            </a:pPr>
            <a:endParaRPr lang="de-DE" dirty="0"/>
          </a:p>
        </p:txBody>
      </p:sp>
    </p:spTree>
    <p:extLst>
      <p:ext uri="{BB962C8B-B14F-4D97-AF65-F5344CB8AC3E}">
        <p14:creationId xmlns:p14="http://schemas.microsoft.com/office/powerpoint/2010/main" val="21131981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718" y="620776"/>
            <a:ext cx="4464298" cy="792000"/>
          </a:xfrm>
        </p:spPr>
        <p:txBody>
          <a:bodyPr/>
          <a:lstStyle/>
          <a:p>
            <a:r>
              <a:rPr lang="de-DE" dirty="0"/>
              <a:t>Und nach 2020?</a:t>
            </a:r>
          </a:p>
        </p:txBody>
      </p:sp>
      <p:sp>
        <p:nvSpPr>
          <p:cNvPr id="3" name="Inhaltsplatzhalter 2"/>
          <p:cNvSpPr>
            <a:spLocks noGrp="1"/>
          </p:cNvSpPr>
          <p:nvPr>
            <p:ph sz="quarter" idx="12"/>
          </p:nvPr>
        </p:nvSpPr>
        <p:spPr>
          <a:xfrm>
            <a:off x="251520" y="1916832"/>
            <a:ext cx="3751606" cy="4464496"/>
          </a:xfrm>
        </p:spPr>
        <p:txBody>
          <a:bodyPr/>
          <a:lstStyle/>
          <a:p>
            <a:pPr marL="342900" indent="-342900">
              <a:buFont typeface="Arial" panose="020B0604020202020204" pitchFamily="34" charset="0"/>
              <a:buChar char="•"/>
            </a:pPr>
            <a:r>
              <a:rPr lang="de-DE" dirty="0">
                <a:latin typeface="Calibri" charset="0"/>
                <a:ea typeface="ＭＳ Ｐゴシック" charset="0"/>
                <a:cs typeface="ＭＳ Ｐゴシック" charset="0"/>
              </a:rPr>
              <a:t>Neue Programmlaufzeit </a:t>
            </a:r>
            <a:br>
              <a:rPr lang="de-DE" dirty="0">
                <a:latin typeface="Calibri" charset="0"/>
                <a:ea typeface="ＭＳ Ｐゴシック" charset="0"/>
                <a:cs typeface="ＭＳ Ｐゴシック" charset="0"/>
              </a:rPr>
            </a:br>
            <a:r>
              <a:rPr lang="de-DE" b="1" dirty="0">
                <a:latin typeface="Calibri" charset="0"/>
                <a:ea typeface="ＭＳ Ｐゴシック" charset="0"/>
                <a:cs typeface="ＭＳ Ｐゴシック" charset="0"/>
              </a:rPr>
              <a:t>2021-2027</a:t>
            </a:r>
          </a:p>
          <a:p>
            <a:pPr marL="342900" indent="-342900">
              <a:buFont typeface="Arial" panose="020B0604020202020204" pitchFamily="34" charset="0"/>
              <a:buChar char="•"/>
            </a:pPr>
            <a:r>
              <a:rPr lang="de-DE" dirty="0">
                <a:latin typeface="Calibri" charset="0"/>
                <a:ea typeface="ＭＳ Ｐゴシック" charset="0"/>
                <a:cs typeface="ＭＳ Ｐゴシック" charset="0"/>
              </a:rPr>
              <a:t>Budgetvorschlag: </a:t>
            </a:r>
            <a:br>
              <a:rPr lang="de-DE" dirty="0">
                <a:latin typeface="Calibri" charset="0"/>
                <a:ea typeface="ＭＳ Ｐゴシック" charset="0"/>
                <a:cs typeface="ＭＳ Ｐゴシック" charset="0"/>
              </a:rPr>
            </a:br>
            <a:r>
              <a:rPr lang="de-DE" dirty="0">
                <a:latin typeface="Calibri" charset="0"/>
                <a:ea typeface="ＭＳ Ｐゴシック" charset="0"/>
                <a:cs typeface="ＭＳ Ｐゴシック" charset="0"/>
              </a:rPr>
              <a:t>1,26 Mrd. € </a:t>
            </a:r>
          </a:p>
          <a:p>
            <a:pPr marL="342900" indent="-342900">
              <a:buFont typeface="Arial" panose="020B0604020202020204" pitchFamily="34" charset="0"/>
              <a:buChar char="•"/>
            </a:pPr>
            <a:r>
              <a:rPr lang="de-DE" dirty="0">
                <a:latin typeface="Calibri" charset="0"/>
                <a:ea typeface="ＭＳ Ｐゴシック" charset="0"/>
                <a:cs typeface="ＭＳ Ｐゴシック" charset="0"/>
              </a:rPr>
              <a:t>Beibehaltung der Programmstruktur</a:t>
            </a:r>
          </a:p>
          <a:p>
            <a:pPr marL="342900" indent="-342900">
              <a:buFont typeface="Arial" panose="020B0604020202020204" pitchFamily="34" charset="0"/>
              <a:buChar char="•"/>
            </a:pPr>
            <a:r>
              <a:rPr lang="de-DE" dirty="0">
                <a:latin typeface="Calibri" charset="0"/>
                <a:ea typeface="ＭＳ Ｐゴシック" charset="0"/>
                <a:cs typeface="ＭＳ Ｐゴシック" charset="0"/>
              </a:rPr>
              <a:t>Erweiterung um </a:t>
            </a:r>
            <a:br>
              <a:rPr lang="de-DE" dirty="0">
                <a:latin typeface="Calibri" charset="0"/>
                <a:ea typeface="ＭＳ Ｐゴシック" charset="0"/>
                <a:cs typeface="ＭＳ Ｐゴシック" charset="0"/>
              </a:rPr>
            </a:br>
            <a:r>
              <a:rPr lang="de-DE" i="1" dirty="0">
                <a:latin typeface="Calibri" charset="0"/>
                <a:ea typeface="ＭＳ Ｐゴシック" charset="0"/>
                <a:cs typeface="ＭＳ Ｐゴシック" charset="0"/>
              </a:rPr>
              <a:t>EU Aid Volunteers </a:t>
            </a:r>
            <a:r>
              <a:rPr lang="de-DE" dirty="0">
                <a:latin typeface="Calibri" charset="0"/>
                <a:ea typeface="ＭＳ Ｐゴシック" charset="0"/>
                <a:cs typeface="ＭＳ Ｐゴシック" charset="0"/>
              </a:rPr>
              <a:t>(zentralisiert)</a:t>
            </a:r>
          </a:p>
          <a:p>
            <a:pPr marL="342900" indent="-342900">
              <a:buFont typeface="Arial" panose="020B0604020202020204" pitchFamily="34" charset="0"/>
              <a:buChar char="•"/>
            </a:pPr>
            <a:r>
              <a:rPr lang="de-DE" dirty="0">
                <a:latin typeface="Calibri" charset="0"/>
                <a:ea typeface="ＭＳ Ｐゴシック" charset="0"/>
                <a:cs typeface="ＭＳ Ｐゴシック" charset="0"/>
              </a:rPr>
              <a:t>Neue, vereinfachte Verfahren zur Antragstellung</a:t>
            </a:r>
          </a:p>
          <a:p>
            <a:endParaRPr lang="de-DE" dirty="0"/>
          </a:p>
        </p:txBody>
      </p:sp>
    </p:spTree>
    <p:extLst>
      <p:ext uri="{BB962C8B-B14F-4D97-AF65-F5344CB8AC3E}">
        <p14:creationId xmlns:p14="http://schemas.microsoft.com/office/powerpoint/2010/main" val="16042399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Zeit für Fragen</a:t>
            </a:r>
          </a:p>
        </p:txBody>
      </p:sp>
    </p:spTree>
    <p:extLst>
      <p:ext uri="{BB962C8B-B14F-4D97-AF65-F5344CB8AC3E}">
        <p14:creationId xmlns:p14="http://schemas.microsoft.com/office/powerpoint/2010/main" val="21069835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07504" y="620688"/>
            <a:ext cx="6552728" cy="792000"/>
          </a:xfrm>
        </p:spPr>
        <p:txBody>
          <a:bodyPr/>
          <a:lstStyle/>
          <a:p>
            <a:pPr algn="ctr"/>
            <a:r>
              <a:rPr lang="de-DE" dirty="0"/>
              <a:t>Kontakt zu JUGEND für Europa</a:t>
            </a:r>
          </a:p>
        </p:txBody>
      </p:sp>
      <p:sp>
        <p:nvSpPr>
          <p:cNvPr id="2" name="Inhaltsplatzhalter 1" descr="Das ESK-Team hilft Ihnen &#10;gern weiter!&#10;&#10;LINK E-Mail-Adresse&#10;oeffentlichkeitsarbeit@jfemail.de &#10;&#10;&#10;Mehr Infos finden Sie auf der Webseite des Europäischen Solidaritätskorps&#10;&#10;LINK &#10;www.solidaritaetskorps.de&#10;&#10;"/>
          <p:cNvSpPr>
            <a:spLocks noGrp="1"/>
          </p:cNvSpPr>
          <p:nvPr>
            <p:ph sz="quarter" idx="12"/>
          </p:nvPr>
        </p:nvSpPr>
        <p:spPr>
          <a:xfrm>
            <a:off x="5580112" y="1556792"/>
            <a:ext cx="3384376" cy="3960440"/>
          </a:xfrm>
        </p:spPr>
        <p:txBody>
          <a:bodyPr/>
          <a:lstStyle/>
          <a:p>
            <a:pPr>
              <a:defRPr/>
            </a:pPr>
            <a:r>
              <a:rPr lang="de-DE" b="1" dirty="0"/>
              <a:t>Das ESK-Team hilft Ihnen </a:t>
            </a:r>
            <a:br>
              <a:rPr lang="de-DE" b="1" dirty="0"/>
            </a:br>
            <a:r>
              <a:rPr lang="de-DE" b="1" dirty="0"/>
              <a:t>gern weiter!</a:t>
            </a:r>
          </a:p>
          <a:p>
            <a:pPr>
              <a:defRPr/>
            </a:pPr>
            <a:r>
              <a:rPr lang="de-DE" dirty="0"/>
              <a:t/>
            </a:r>
            <a:br>
              <a:rPr lang="de-DE" dirty="0"/>
            </a:br>
            <a:r>
              <a:rPr lang="de-DE" dirty="0"/>
              <a:t>Vorname, Nachname</a:t>
            </a:r>
          </a:p>
          <a:p>
            <a:pPr>
              <a:defRPr/>
            </a:pPr>
            <a:r>
              <a:rPr lang="de-DE" smtClean="0">
                <a:solidFill>
                  <a:srgbClr val="D30547"/>
                </a:solidFill>
                <a:hlinkClick r:id="rId2"/>
              </a:rPr>
              <a:t>solidaritaetskorps@jfemail.de</a:t>
            </a:r>
            <a:r>
              <a:rPr lang="de-DE" smtClean="0">
                <a:solidFill>
                  <a:srgbClr val="D30547"/>
                </a:solidFill>
              </a:rPr>
              <a:t> </a:t>
            </a:r>
            <a:r>
              <a:rPr lang="de-DE" dirty="0"/>
              <a:t/>
            </a:r>
            <a:br>
              <a:rPr lang="de-DE" dirty="0"/>
            </a:br>
            <a:endParaRPr lang="de-DE" dirty="0"/>
          </a:p>
          <a:p>
            <a:pPr>
              <a:defRPr/>
            </a:pPr>
            <a:endParaRPr lang="de-DE" altLang="de-DE" b="1" dirty="0"/>
          </a:p>
          <a:p>
            <a:pPr>
              <a:defRPr/>
            </a:pPr>
            <a:r>
              <a:rPr lang="de-DE" altLang="de-DE" b="1" dirty="0"/>
              <a:t>Mehr Infos</a:t>
            </a:r>
          </a:p>
          <a:p>
            <a:pPr lvl="0">
              <a:buClr>
                <a:srgbClr val="A81573"/>
              </a:buClr>
              <a:defRPr/>
            </a:pPr>
            <a:r>
              <a:rPr lang="de-DE" dirty="0">
                <a:solidFill>
                  <a:srgbClr val="D30547"/>
                </a:solidFill>
              </a:rPr>
              <a:t>↘ </a:t>
            </a:r>
            <a:r>
              <a:rPr lang="de-DE" dirty="0">
                <a:solidFill>
                  <a:srgbClr val="D30547"/>
                </a:solidFill>
                <a:hlinkClick r:id="rId3"/>
              </a:rPr>
              <a:t>www.solidaritaetskorps.de</a:t>
            </a:r>
            <a:endParaRPr lang="de-DE" dirty="0">
              <a:solidFill>
                <a:srgbClr val="D30547"/>
              </a:solidFill>
            </a:endParaRPr>
          </a:p>
          <a:p>
            <a:pPr>
              <a:defRPr/>
            </a:pPr>
            <a:endParaRPr lang="de-DE" altLang="de-DE" b="1" dirty="0"/>
          </a:p>
        </p:txBody>
      </p:sp>
    </p:spTree>
    <p:extLst>
      <p:ext uri="{BB962C8B-B14F-4D97-AF65-F5344CB8AC3E}">
        <p14:creationId xmlns:p14="http://schemas.microsoft.com/office/powerpoint/2010/main" val="34357249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602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15AD-2564-4F37-B183-320FF9AD3A49}"/>
              </a:ext>
            </a:extLst>
          </p:cNvPr>
          <p:cNvSpPr>
            <a:spLocks noGrp="1"/>
          </p:cNvSpPr>
          <p:nvPr>
            <p:ph type="ctrTitle"/>
          </p:nvPr>
        </p:nvSpPr>
        <p:spPr>
          <a:xfrm>
            <a:off x="179709" y="-792000"/>
            <a:ext cx="8640000" cy="792000"/>
          </a:xfrm>
        </p:spPr>
        <p:txBody>
          <a:bodyPr anchor="b"/>
          <a:lstStyle/>
          <a:p>
            <a:r>
              <a:rPr lang="de-DE" dirty="0"/>
              <a:t>Akteure im Europäischen Solidaritätskorps</a:t>
            </a:r>
            <a:endParaRPr lang="nl-NL" dirty="0"/>
          </a:p>
        </p:txBody>
      </p:sp>
      <p:pic>
        <p:nvPicPr>
          <p:cNvPr id="1032" name="Picture 8" descr="Übersicht der Akteure im Europäischen Solidaritätskorps. Die Nationale Agentur in Deutschland ist JUGEND für Europ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6672"/>
            <a:ext cx="752432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047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620688"/>
            <a:ext cx="8640000" cy="792000"/>
          </a:xfrm>
        </p:spPr>
        <p:txBody>
          <a:bodyPr/>
          <a:lstStyle/>
          <a:p>
            <a:r>
              <a:rPr lang="de-DE" altLang="de-DE" dirty="0">
                <a:ea typeface="ＭＳ Ｐゴシック" pitchFamily="-103" charset="-128"/>
              </a:rPr>
              <a:t>Beteiligte Länder und Regionen</a:t>
            </a:r>
            <a:endParaRPr lang="de-DE" dirty="0"/>
          </a:p>
        </p:txBody>
      </p:sp>
      <p:sp>
        <p:nvSpPr>
          <p:cNvPr id="3" name="Textplatzhalter 2"/>
          <p:cNvSpPr>
            <a:spLocks noGrp="1"/>
          </p:cNvSpPr>
          <p:nvPr>
            <p:ph type="body" sz="quarter" idx="10"/>
          </p:nvPr>
        </p:nvSpPr>
        <p:spPr>
          <a:xfrm>
            <a:off x="251520" y="1340768"/>
            <a:ext cx="8640763" cy="538437"/>
          </a:xfrm>
        </p:spPr>
        <p:txBody>
          <a:bodyPr/>
          <a:lstStyle/>
          <a:p>
            <a:r>
              <a:rPr lang="de-DE"/>
              <a:t>Teilnehmende Länder</a:t>
            </a:r>
            <a:endParaRPr lang="de-DE" dirty="0"/>
          </a:p>
        </p:txBody>
      </p:sp>
      <p:sp>
        <p:nvSpPr>
          <p:cNvPr id="4" name="Inhaltsplatzhalter 3"/>
          <p:cNvSpPr>
            <a:spLocks noGrp="1"/>
          </p:cNvSpPr>
          <p:nvPr>
            <p:ph sz="quarter" idx="11"/>
          </p:nvPr>
        </p:nvSpPr>
        <p:spPr>
          <a:xfrm>
            <a:off x="251520" y="1916832"/>
            <a:ext cx="8208715" cy="3560616"/>
          </a:xfrm>
        </p:spPr>
        <p:txBody>
          <a:bodyPr/>
          <a:lstStyle/>
          <a:p>
            <a:r>
              <a:rPr lang="de-DE" altLang="de-DE" dirty="0">
                <a:ea typeface="ＭＳ Ｐゴシック" pitchFamily="-103" charset="-128"/>
              </a:rPr>
              <a:t>Belgien, Bulgarien, Dänemark, Deutschland, Estland, Finnland, Frankreich, Griechenland, Kroatien, Irland, Island, Italien, Lettland, Litauen, Luxemburg, Malta, Niederlande, Österreich, Polen, Portugal, Republik Nordmazedonien, Rumänien, Schweden, Slowakische Republik, Slowenien, Spanien, Tschechische Republik, Türkei</a:t>
            </a:r>
            <a:r>
              <a:rPr lang="de-DE" altLang="de-DE" dirty="0"/>
              <a:t>, </a:t>
            </a:r>
            <a:r>
              <a:rPr lang="de-DE" altLang="de-DE" dirty="0">
                <a:ea typeface="ＭＳ Ｐゴシック" pitchFamily="-103" charset="-128"/>
              </a:rPr>
              <a:t>Ungarn, Vereinigtes Königreich, Zypern</a:t>
            </a:r>
          </a:p>
          <a:p>
            <a:endParaRPr lang="de-DE" dirty="0"/>
          </a:p>
          <a:p>
            <a:endParaRPr lang="de-DE" altLang="de-DE" dirty="0">
              <a:ea typeface="ＭＳ Ｐゴシック" pitchFamily="-103" charset="-128"/>
            </a:endParaRPr>
          </a:p>
          <a:p>
            <a:r>
              <a:rPr lang="de-DE" altLang="de-DE" dirty="0">
                <a:ea typeface="ＭＳ Ｐゴシック" pitchFamily="-103" charset="-128"/>
              </a:rPr>
              <a:t>Liechtenstein, Norwegen</a:t>
            </a:r>
            <a:endParaRPr lang="de-DE" dirty="0"/>
          </a:p>
        </p:txBody>
      </p:sp>
      <p:sp>
        <p:nvSpPr>
          <p:cNvPr id="5" name="Textplatzhalter 2"/>
          <p:cNvSpPr txBox="1">
            <a:spLocks/>
          </p:cNvSpPr>
          <p:nvPr/>
        </p:nvSpPr>
        <p:spPr>
          <a:xfrm>
            <a:off x="323528" y="3826667"/>
            <a:ext cx="8640763" cy="538437"/>
          </a:xfrm>
          <a:prstGeom prst="rect">
            <a:avLst/>
          </a:prstGeom>
        </p:spPr>
        <p:txBody>
          <a:bodyPr vert="horz"/>
          <a:lstStyle>
            <a:lvl1pPr marL="342900" indent="-342900" algn="l" defTabSz="457200" rtl="0" eaLnBrk="1" fontAlgn="base" hangingPunct="1">
              <a:spcBef>
                <a:spcPct val="20000"/>
              </a:spcBef>
              <a:spcAft>
                <a:spcPct val="0"/>
              </a:spcAft>
              <a:buFont typeface="Arial" charset="0"/>
              <a:buNone/>
              <a:defRPr sz="2600" kern="1200">
                <a:solidFill>
                  <a:schemeClr val="tx2"/>
                </a:solidFill>
                <a:latin typeface="+mn-lt"/>
                <a:ea typeface="ＭＳ Ｐゴシック" pitchFamily="-84" charset="-128"/>
                <a:cs typeface="ＭＳ Ｐゴシック" pitchFamily="-8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t>Partnerländer</a:t>
            </a:r>
          </a:p>
        </p:txBody>
      </p:sp>
    </p:spTree>
    <p:extLst>
      <p:ext uri="{BB962C8B-B14F-4D97-AF65-F5344CB8AC3E}">
        <p14:creationId xmlns:p14="http://schemas.microsoft.com/office/powerpoint/2010/main" val="1588639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noGrp="1"/>
          </p:cNvSpPr>
          <p:nvPr>
            <p:ph type="title" idx="4294967295"/>
          </p:nvPr>
        </p:nvSpPr>
        <p:spPr>
          <a:xfrm>
            <a:off x="251520" y="620688"/>
            <a:ext cx="8640000" cy="79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1" fontAlgn="base" hangingPunct="1">
              <a:spcBef>
                <a:spcPct val="0"/>
              </a:spcBef>
              <a:spcAft>
                <a:spcPct val="0"/>
              </a:spcAft>
              <a:defRPr sz="3800" b="1" i="0" kern="1200">
                <a:solidFill>
                  <a:schemeClr val="tx2"/>
                </a:solidFill>
                <a:latin typeface="+mj-lt"/>
                <a:ea typeface="ＭＳ Ｐゴシック" pitchFamily="-84" charset="-128"/>
                <a:cs typeface="ＭＳ Ｐゴシック" pitchFamily="-84" charset="-128"/>
              </a:defRPr>
            </a:lvl1pPr>
            <a:lvl2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de-DE" altLang="de-DE" sz="3800" b="1" i="0" u="none" strike="noStrike" kern="1200" cap="none" spc="0" normalizeH="0" baseline="0" noProof="0" dirty="0">
                <a:ln>
                  <a:noFill/>
                </a:ln>
                <a:solidFill>
                  <a:schemeClr val="tx2"/>
                </a:solidFill>
                <a:effectLst/>
                <a:uLnTx/>
                <a:uFillTx/>
                <a:latin typeface="+mj-lt"/>
                <a:ea typeface="ＭＳ Ｐゴシック" pitchFamily="-103" charset="-128"/>
                <a:cs typeface="ＭＳ Ｐゴシック" pitchFamily="-84" charset="-128"/>
              </a:rPr>
              <a:t>Beteiligte Länder und Regionen</a:t>
            </a:r>
            <a:endParaRPr kumimoji="0" lang="de-DE" sz="3800" b="1" i="0" u="none" strike="noStrike" kern="1200" cap="none" spc="0" normalizeH="0" baseline="0" noProof="0" dirty="0">
              <a:ln>
                <a:noFill/>
              </a:ln>
              <a:solidFill>
                <a:schemeClr val="tx2"/>
              </a:solidFill>
              <a:effectLst/>
              <a:uLnTx/>
              <a:uFillTx/>
              <a:latin typeface="+mj-lt"/>
              <a:ea typeface="ＭＳ Ｐゴシック" pitchFamily="-84" charset="-128"/>
              <a:cs typeface="ＭＳ Ｐゴシック" pitchFamily="-84" charset="-128"/>
            </a:endParaRPr>
          </a:p>
        </p:txBody>
      </p:sp>
      <p:sp>
        <p:nvSpPr>
          <p:cNvPr id="3" name="Textplatzhalter 2"/>
          <p:cNvSpPr>
            <a:spLocks noGrp="1"/>
          </p:cNvSpPr>
          <p:nvPr>
            <p:ph type="body" sz="quarter" idx="10"/>
          </p:nvPr>
        </p:nvSpPr>
        <p:spPr>
          <a:xfrm>
            <a:off x="251520" y="1340768"/>
            <a:ext cx="8640763" cy="538437"/>
          </a:xfrm>
        </p:spPr>
        <p:txBody>
          <a:bodyPr/>
          <a:lstStyle/>
          <a:p>
            <a:r>
              <a:rPr lang="de-DE" dirty="0"/>
              <a:t>Benachbarte Partnerländer</a:t>
            </a:r>
          </a:p>
        </p:txBody>
      </p:sp>
      <p:sp>
        <p:nvSpPr>
          <p:cNvPr id="4" name="Inhaltsplatzhalter 3"/>
          <p:cNvSpPr>
            <a:spLocks noGrp="1"/>
          </p:cNvSpPr>
          <p:nvPr>
            <p:ph sz="quarter" idx="11"/>
          </p:nvPr>
        </p:nvSpPr>
        <p:spPr>
          <a:xfrm>
            <a:off x="251520" y="1916832"/>
            <a:ext cx="8640763" cy="3848648"/>
          </a:xfrm>
        </p:spPr>
        <p:txBody>
          <a:bodyPr/>
          <a:lstStyle/>
          <a:p>
            <a:pPr>
              <a:spcBef>
                <a:spcPct val="0"/>
              </a:spcBef>
            </a:pPr>
            <a:r>
              <a:rPr lang="de-DE" altLang="de-DE" b="1" dirty="0">
                <a:ea typeface="ＭＳ Ｐゴシック" pitchFamily="-103" charset="-128"/>
              </a:rPr>
              <a:t>Länder des Westbalkans</a:t>
            </a:r>
          </a:p>
          <a:p>
            <a:pPr>
              <a:spcBef>
                <a:spcPct val="0"/>
              </a:spcBef>
            </a:pPr>
            <a:r>
              <a:rPr lang="de-DE" altLang="de-DE" dirty="0">
                <a:ea typeface="ＭＳ Ｐゴシック" pitchFamily="-103" charset="-128"/>
              </a:rPr>
              <a:t>Albanien, Bosnien und Herzegowina, Kosovo, Montenegro, Serbien</a:t>
            </a:r>
          </a:p>
          <a:p>
            <a:pPr>
              <a:spcBef>
                <a:spcPct val="0"/>
              </a:spcBef>
            </a:pPr>
            <a:endParaRPr lang="de-DE" altLang="de-DE" dirty="0">
              <a:ea typeface="ＭＳ Ｐゴシック" pitchFamily="-103" charset="-128"/>
            </a:endParaRPr>
          </a:p>
          <a:p>
            <a:pPr>
              <a:spcBef>
                <a:spcPct val="0"/>
              </a:spcBef>
            </a:pPr>
            <a:r>
              <a:rPr lang="de-DE" altLang="de-DE" b="1" dirty="0">
                <a:ea typeface="ＭＳ Ｐゴシック" pitchFamily="-103" charset="-128"/>
              </a:rPr>
              <a:t>Länder der Östlichen Partnerschaft</a:t>
            </a:r>
          </a:p>
          <a:p>
            <a:pPr>
              <a:spcBef>
                <a:spcPct val="0"/>
              </a:spcBef>
            </a:pPr>
            <a:r>
              <a:rPr lang="de-DE" altLang="de-DE" dirty="0">
                <a:ea typeface="ＭＳ Ｐゴシック" pitchFamily="-103" charset="-128"/>
              </a:rPr>
              <a:t>Armenien, Aserbaidschan, Georgien, Moldawien, völkerrechtlich anerkanntes Hoheitsgebiet der Ukraine, Weißrussland</a:t>
            </a:r>
          </a:p>
          <a:p>
            <a:pPr>
              <a:spcBef>
                <a:spcPct val="0"/>
              </a:spcBef>
            </a:pPr>
            <a:endParaRPr lang="de-DE" altLang="de-DE" dirty="0">
              <a:ea typeface="ＭＳ Ｐゴシック" pitchFamily="-103" charset="-128"/>
            </a:endParaRPr>
          </a:p>
          <a:p>
            <a:pPr>
              <a:spcBef>
                <a:spcPct val="0"/>
              </a:spcBef>
            </a:pPr>
            <a:r>
              <a:rPr lang="de-DE" altLang="de-DE" b="1" dirty="0">
                <a:ea typeface="ＭＳ Ｐゴシック" pitchFamily="-103" charset="-128"/>
              </a:rPr>
              <a:t>Länder des südlichen Mittelmeers</a:t>
            </a:r>
          </a:p>
          <a:p>
            <a:pPr>
              <a:spcBef>
                <a:spcPct val="0"/>
              </a:spcBef>
            </a:pPr>
            <a:r>
              <a:rPr lang="de-DE" altLang="de-DE" dirty="0">
                <a:ea typeface="ＭＳ Ｐゴシック" pitchFamily="-103" charset="-128"/>
              </a:rPr>
              <a:t>Algerien, Ägypten, Israel, Jordanien, Libanon, Libyen, Marokko, Palästina, Syrien, Tunesien</a:t>
            </a:r>
          </a:p>
          <a:p>
            <a:pPr>
              <a:spcBef>
                <a:spcPct val="0"/>
              </a:spcBef>
            </a:pPr>
            <a:endParaRPr lang="de-DE" altLang="de-DE" dirty="0">
              <a:ea typeface="ＭＳ Ｐゴシック" pitchFamily="-103" charset="-128"/>
            </a:endParaRPr>
          </a:p>
          <a:p>
            <a:pPr>
              <a:spcBef>
                <a:spcPct val="0"/>
              </a:spcBef>
            </a:pPr>
            <a:r>
              <a:rPr lang="de-DE" altLang="de-DE" dirty="0">
                <a:ea typeface="ＭＳ Ｐゴシック" pitchFamily="-103" charset="-128"/>
              </a:rPr>
              <a:t>Völkerrechtlich anerkanntes Hoheitsgebiet </a:t>
            </a:r>
            <a:r>
              <a:rPr lang="de-DE" altLang="de-DE" b="1" dirty="0">
                <a:ea typeface="ＭＳ Ｐゴシック" pitchFamily="-103" charset="-128"/>
              </a:rPr>
              <a:t>Russlands</a:t>
            </a:r>
            <a:r>
              <a:rPr lang="de-DE" altLang="de-DE" dirty="0">
                <a:ea typeface="ＭＳ Ｐゴシック" pitchFamily="-103" charset="-128"/>
              </a:rPr>
              <a:t> </a:t>
            </a:r>
          </a:p>
          <a:p>
            <a:endParaRPr lang="de-DE" dirty="0"/>
          </a:p>
          <a:p>
            <a:endParaRPr lang="de-DE" dirty="0"/>
          </a:p>
          <a:p>
            <a:endParaRPr lang="de-DE" dirty="0"/>
          </a:p>
        </p:txBody>
      </p:sp>
    </p:spTree>
    <p:extLst>
      <p:ext uri="{BB962C8B-B14F-4D97-AF65-F5344CB8AC3E}">
        <p14:creationId xmlns:p14="http://schemas.microsoft.com/office/powerpoint/2010/main" val="274234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180508e_JfE_PPT (2)">
  <a:themeElements>
    <a:clrScheme name="JUGEND für Europa – ESK">
      <a:dk1>
        <a:sysClr val="windowText" lastClr="000000"/>
      </a:dk1>
      <a:lt1>
        <a:sysClr val="window" lastClr="FFFFFF"/>
      </a:lt1>
      <a:dk2>
        <a:srgbClr val="A81573"/>
      </a:dk2>
      <a:lt2>
        <a:srgbClr val="EEECE1"/>
      </a:lt2>
      <a:accent1>
        <a:srgbClr val="14ADE5"/>
      </a:accent1>
      <a:accent2>
        <a:srgbClr val="154194"/>
      </a:accent2>
      <a:accent3>
        <a:srgbClr val="9BBB59"/>
      </a:accent3>
      <a:accent4>
        <a:srgbClr val="8064A2"/>
      </a:accent4>
      <a:accent5>
        <a:srgbClr val="4BACC6"/>
      </a:accent5>
      <a:accent6>
        <a:srgbClr val="F79646"/>
      </a:accent6>
      <a:hlink>
        <a:srgbClr val="E0005A"/>
      </a:hlink>
      <a:folHlink>
        <a:srgbClr val="91003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E4D17B4F97DEE468C9F245F0D37F56D" ma:contentTypeVersion="5" ma:contentTypeDescription="Ein neues Dokument erstellen." ma:contentTypeScope="" ma:versionID="be2539b12744d9e7818d48d605398cc0">
  <xsd:schema xmlns:xsd="http://www.w3.org/2001/XMLSchema" xmlns:xs="http://www.w3.org/2001/XMLSchema" xmlns:p="http://schemas.microsoft.com/office/2006/metadata/properties" xmlns:ns1="http://schemas.microsoft.com/sharepoint/v3" xmlns:ns2="6f0a3180-0d58-4fc7-9007-32245eb00e3f" targetNamespace="http://schemas.microsoft.com/office/2006/metadata/properties" ma:root="true" ma:fieldsID="af1e6d402a7af241962fe1b5286621b5" ns1:_="" ns2:_="">
    <xsd:import namespace="http://schemas.microsoft.com/sharepoint/v3"/>
    <xsd:import namespace="6f0a3180-0d58-4fc7-9007-32245eb00e3f"/>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Absender" ma:hidden="true" ma:internalName="EmailSender">
      <xsd:simpleType>
        <xsd:restriction base="dms:Note">
          <xsd:maxLength value="255"/>
        </xsd:restriction>
      </xsd:simpleType>
    </xsd:element>
    <xsd:element name="EmailTo" ma:index="9" nillable="true" ma:displayName="E-Mail an"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von" ma:hidden="true" ma:internalName="EmailFrom">
      <xsd:simpleType>
        <xsd:restriction base="dms:Text"/>
      </xsd:simpleType>
    </xsd:element>
    <xsd:element name="EmailSubject" ma:index="12" nillable="true" ma:displayName="E-Mail-Betreff"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0a3180-0d58-4fc7-9007-32245eb00e3f" elementFormDefault="qualified">
    <xsd:import namespace="http://schemas.microsoft.com/office/2006/documentManagement/types"/>
    <xsd:import namespace="http://schemas.microsoft.com/office/infopath/2007/PartnerControls"/>
    <xsd:element name="_dlc_DocId" ma:index="13" nillable="true" ma:displayName="Wert der Dokument-ID" ma:description="Der Wert der diesem Element zugewiesenen Dokument-ID." ma:internalName="_dlc_DocId" ma:readOnly="true">
      <xsd:simpleType>
        <xsd:restriction base="dms:Text"/>
      </xsd:simpleType>
    </xsd:element>
    <xsd:element name="_dlc_DocIdUrl" ma:index="14"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Beständige ID" ma:description="ID beim Hinzufügen beibehalt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6f0a3180-0d58-4fc7-9007-32245eb00e3f">424FKUMM25N5-173-13963</_dlc_DocId>
    <_dlc_DocIdUrl xmlns="6f0a3180-0d58-4fc7-9007-32245eb00e3f">
      <Url>http://intranet/oa/_layouts/DocIdRedir.aspx?ID=424FKUMM25N5-173-13963</Url>
      <Description>424FKUMM25N5-173-13963</Description>
    </_dlc_DocIdUrl>
    <EmailTo xmlns="http://schemas.microsoft.com/sharepoint/v3"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84A6D2D-565A-447C-9D81-0A542475ED26}"/>
</file>

<file path=customXml/itemProps2.xml><?xml version="1.0" encoding="utf-8"?>
<ds:datastoreItem xmlns:ds="http://schemas.openxmlformats.org/officeDocument/2006/customXml" ds:itemID="{286B4C6A-3599-4FF9-A023-176999E7493C}"/>
</file>

<file path=customXml/itemProps3.xml><?xml version="1.0" encoding="utf-8"?>
<ds:datastoreItem xmlns:ds="http://schemas.openxmlformats.org/officeDocument/2006/customXml" ds:itemID="{9E71CABA-5974-48CB-ABB4-0C9E15932EA6}"/>
</file>

<file path=customXml/itemProps4.xml><?xml version="1.0" encoding="utf-8"?>
<ds:datastoreItem xmlns:ds="http://schemas.openxmlformats.org/officeDocument/2006/customXml" ds:itemID="{A7226111-7A69-4D1E-9FCF-1B0361CF4530}"/>
</file>

<file path=docProps/app.xml><?xml version="1.0" encoding="utf-8"?>
<Properties xmlns="http://schemas.openxmlformats.org/officeDocument/2006/extended-properties" xmlns:vt="http://schemas.openxmlformats.org/officeDocument/2006/docPropsVTypes">
  <Template/>
  <TotalTime>0</TotalTime>
  <Words>2664</Words>
  <Application>Microsoft Office PowerPoint</Application>
  <PresentationFormat>Bildschirmpräsentation (4:3)</PresentationFormat>
  <Paragraphs>463</Paragraphs>
  <Slides>63</Slides>
  <Notes>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63</vt:i4>
      </vt:variant>
    </vt:vector>
  </HeadingPairs>
  <TitlesOfParts>
    <vt:vector size="71" baseType="lpstr">
      <vt:lpstr>ＭＳ Ｐゴシック</vt:lpstr>
      <vt:lpstr>Arial</vt:lpstr>
      <vt:lpstr>Calibri</vt:lpstr>
      <vt:lpstr>Lucida Grande</vt:lpstr>
      <vt:lpstr>Symbol</vt:lpstr>
      <vt:lpstr>Verdana</vt:lpstr>
      <vt:lpstr>Wingdings</vt:lpstr>
      <vt:lpstr>1_180508e_JfE_PPT (2)</vt:lpstr>
      <vt:lpstr>FOLIENSATZ Europäisches Solidaritätskorps (Deckblatt) – Das Europäisches Solidaritätskorps ist da … Engagiere dich für Europa!</vt:lpstr>
      <vt:lpstr>Das Europäische Solidaritätskorps</vt:lpstr>
      <vt:lpstr>Das Europäische Solidaritätskorps</vt:lpstr>
      <vt:lpstr>Allgemeine Ziele</vt:lpstr>
      <vt:lpstr>Spezifische Ziele</vt:lpstr>
      <vt:lpstr>Zielgruppen </vt:lpstr>
      <vt:lpstr>Akteure im Europäischen Solidaritätskorps</vt:lpstr>
      <vt:lpstr>Beteiligte Länder und Regionen</vt:lpstr>
      <vt:lpstr>Beteiligte Länder und Regionen</vt:lpstr>
      <vt:lpstr>Beteiligte Länder und Regionen</vt:lpstr>
      <vt:lpstr>PowerPoint-Präsentation</vt:lpstr>
      <vt:lpstr>Ein Programm - drei Aktivitäten</vt:lpstr>
      <vt:lpstr>Individueller Freiwilligendienst</vt:lpstr>
      <vt:lpstr>Individueller Freiwilligendienst</vt:lpstr>
      <vt:lpstr>Individueller Freiwilligendienst</vt:lpstr>
      <vt:lpstr>Freiwilligenteams</vt:lpstr>
      <vt:lpstr>Freiwilligenteams </vt:lpstr>
      <vt:lpstr>Freiwilligenteams </vt:lpstr>
      <vt:lpstr>Freiwilligenteams</vt:lpstr>
      <vt:lpstr>Praktika und Arbeitsstellen</vt:lpstr>
      <vt:lpstr>Praktika &amp; Arbeitsstellen</vt:lpstr>
      <vt:lpstr>Praktika und Arbeitsstellen</vt:lpstr>
      <vt:lpstr>Praktika und Arbeitsstellen</vt:lpstr>
      <vt:lpstr>Praktika und Arbeitsstellen</vt:lpstr>
      <vt:lpstr>Praktika und Arbeitsstellen</vt:lpstr>
      <vt:lpstr>Praktika und Arbeitsstellen</vt:lpstr>
      <vt:lpstr>Solidaritätsprojekte</vt:lpstr>
      <vt:lpstr>Solidaritätsprojekte </vt:lpstr>
      <vt:lpstr>Solidaritätsprojekte</vt:lpstr>
      <vt:lpstr>Solidaritätsprojekte</vt:lpstr>
      <vt:lpstr>Allgemeine Informationen</vt:lpstr>
      <vt:lpstr>Antragsfristen</vt:lpstr>
      <vt:lpstr>Qualitätssiegel</vt:lpstr>
      <vt:lpstr>Weitere Qualitätsmaßnahmen </vt:lpstr>
      <vt:lpstr>Unterstützungsangebote</vt:lpstr>
      <vt:lpstr>ESK-Portal</vt:lpstr>
      <vt:lpstr>ESK-Portal</vt:lpstr>
      <vt:lpstr>ESK-Portal</vt:lpstr>
      <vt:lpstr>ESK-Portal</vt:lpstr>
      <vt:lpstr>ESK-Portal</vt:lpstr>
      <vt:lpstr>ESK-Portal PASS-Tool und Mobility Tool+ (MT+)</vt:lpstr>
      <vt:lpstr>ESK-Portal und PASS-Tool</vt:lpstr>
      <vt:lpstr>Fördermittelvergabe (Verlauf) </vt:lpstr>
      <vt:lpstr>Fördermittelvergabe (Verlauf) </vt:lpstr>
      <vt:lpstr>Fördermittelvergabe (Verlauf) </vt:lpstr>
      <vt:lpstr>Fördermittelvergabe (Verlauf) </vt:lpstr>
      <vt:lpstr>Was ist drin für Organisationen?</vt:lpstr>
      <vt:lpstr>Inclusion &amp; Diversity  bei JUGEND für Europa</vt:lpstr>
      <vt:lpstr>Inclusion &amp; Diversity  bei JUGEND für Europa</vt:lpstr>
      <vt:lpstr>Inclusion &amp; Diversity  bei JUGEND für Europa</vt:lpstr>
      <vt:lpstr>Inclusion &amp; Diversity  bei JUGEND für Europa</vt:lpstr>
      <vt:lpstr>Inclusion &amp; Diversity</vt:lpstr>
      <vt:lpstr>Inclusion &amp; Diversity </vt:lpstr>
      <vt:lpstr>Inclusion &amp; Diversity  </vt:lpstr>
      <vt:lpstr>Inclusion &amp; Diversity  bei JUGEND für Europa</vt:lpstr>
      <vt:lpstr>ESK Community</vt:lpstr>
      <vt:lpstr>ESK Community</vt:lpstr>
      <vt:lpstr>ESK Community</vt:lpstr>
      <vt:lpstr>EuroPeers</vt:lpstr>
      <vt:lpstr>Und nach 2020?</vt:lpstr>
      <vt:lpstr>Zeit für Fragen</vt:lpstr>
      <vt:lpstr>Kontakt zu JUGEND für Europa</vt:lpstr>
      <vt:lpstr>PowerPoint-Präsentation</vt:lpstr>
    </vt:vector>
  </TitlesOfParts>
  <Company>JUGEND für Europa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FOLIENSATZ Europäisches Solidaritätskorps</dc:title>
  <dc:creator>JUGEND für Europa</dc:creator>
  <dc:description>www.jugendfuereuropa.de 
www.solidaritaetskorps.de</dc:description>
  <cp:lastModifiedBy>Kolja Bienert</cp:lastModifiedBy>
  <cp:revision>236</cp:revision>
  <dcterms:created xsi:type="dcterms:W3CDTF">2018-05-18T08:10:29Z</dcterms:created>
  <dcterms:modified xsi:type="dcterms:W3CDTF">2020-09-07T14:54:42Z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24acabd0-6110-4756-8461-380e8824d85e</vt:lpwstr>
  </property>
  <property fmtid="{D5CDD505-2E9C-101B-9397-08002B2CF9AE}" pid="3" name="ContentTypeId">
    <vt:lpwstr>0x0101000E4D17B4F97DEE468C9F245F0D37F56D</vt:lpwstr>
  </property>
</Properties>
</file>