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6" r:id="rId5"/>
    <p:sldMasterId id="2147483667" r:id="rId6"/>
    <p:sldMasterId id="2147483663" r:id="rId7"/>
    <p:sldMasterId id="2147483677" r:id="rId8"/>
    <p:sldMasterId id="2147483693" r:id="rId9"/>
  </p:sldMasterIdLst>
  <p:notesMasterIdLst>
    <p:notesMasterId r:id="rId25"/>
  </p:notesMasterIdLst>
  <p:sldIdLst>
    <p:sldId id="419" r:id="rId10"/>
    <p:sldId id="450" r:id="rId11"/>
    <p:sldId id="453" r:id="rId12"/>
    <p:sldId id="451" r:id="rId13"/>
    <p:sldId id="452" r:id="rId14"/>
    <p:sldId id="467" r:id="rId15"/>
    <p:sldId id="454" r:id="rId16"/>
    <p:sldId id="464" r:id="rId17"/>
    <p:sldId id="465" r:id="rId18"/>
    <p:sldId id="455" r:id="rId19"/>
    <p:sldId id="456" r:id="rId20"/>
    <p:sldId id="278" r:id="rId21"/>
    <p:sldId id="458" r:id="rId22"/>
    <p:sldId id="468" r:id="rId23"/>
    <p:sldId id="459" r:id="rId24"/>
  </p:sldIdLst>
  <p:sldSz cx="9144000" cy="6858000" type="screen4x3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B"/>
    <a:srgbClr val="666666"/>
    <a:srgbClr val="154194"/>
    <a:srgbClr val="D30547"/>
    <a:srgbClr val="A81573"/>
    <a:srgbClr val="FF66FF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391" autoAdjust="0"/>
  </p:normalViewPr>
  <p:slideViewPr>
    <p:cSldViewPr snapToObjects="1">
      <p:cViewPr varScale="1">
        <p:scale>
          <a:sx n="54" d="100"/>
          <a:sy n="54" d="100"/>
        </p:scale>
        <p:origin x="20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8840B3-7837-4F45-B5A0-1DF65C1024F1}" type="datetimeFigureOut">
              <a:rPr lang="de-DE" altLang="de-DE"/>
              <a:pPr>
                <a:defRPr/>
              </a:pPr>
              <a:t>20.04.2020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135A98-68E3-4C87-B72B-2A146E105D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6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35A98-68E3-4C87-B72B-2A146E105D00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609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891244-BB25-4E2D-B8FC-BB5E8897C461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532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916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63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E Allgemein 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9" descr="Schriftzug Europäische Jugendarbeit und Jugendpolitik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1625"/>
            <a:ext cx="17557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47" y="1340768"/>
            <a:ext cx="8640000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x-non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23284" y="2349624"/>
            <a:ext cx="8640763" cy="647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rgbClr val="666666"/>
                </a:solidFill>
              </a:defRPr>
            </a:lvl1pPr>
          </a:lstStyle>
          <a:p>
            <a:pPr lvl="0"/>
            <a:r>
              <a:rPr lang="x-none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9324528" y="2852936"/>
            <a:ext cx="8640763" cy="1800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323850" y="3212207"/>
            <a:ext cx="8640763" cy="6488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009DDD"/>
              </a:buClr>
              <a:buSzPct val="100000"/>
              <a:buFont typeface="Lucida Grande"/>
              <a:buNone/>
              <a:defRPr sz="180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x-none"/>
              <a:t>Mastertextformat bearbeiten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23850" y="3861048"/>
            <a:ext cx="8640763" cy="2448272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spcBef>
                <a:spcPts val="0"/>
              </a:spcBef>
              <a:spcAft>
                <a:spcPts val="600"/>
              </a:spcAft>
              <a:buClr>
                <a:srgbClr val="009DDD"/>
              </a:buClr>
              <a:buSzPct val="100000"/>
              <a:buFont typeface="Lucida Grande"/>
              <a:buChar char="_"/>
              <a:defRPr sz="180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x-non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62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978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9384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808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513" y="2133600"/>
            <a:ext cx="2971055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3222576" y="2133600"/>
            <a:ext cx="5596936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9512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54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25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312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5369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9072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604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695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660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00A5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2066925"/>
            <a:ext cx="9144000" cy="438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27708E-2A4C-44F7-A468-7E704BA66AB2}"/>
              </a:ext>
            </a:extLst>
          </p:cNvPr>
          <p:cNvGrpSpPr/>
          <p:nvPr userDrawn="1"/>
        </p:nvGrpSpPr>
        <p:grpSpPr>
          <a:xfrm>
            <a:off x="323850" y="6597650"/>
            <a:ext cx="7056438" cy="246063"/>
            <a:chOff x="323850" y="6597650"/>
            <a:chExt cx="7056438" cy="246063"/>
          </a:xfrm>
        </p:grpSpPr>
        <p:sp>
          <p:nvSpPr>
            <p:cNvPr id="25" name="Textfeld 22"/>
            <p:cNvSpPr txBox="1">
              <a:spLocks noChangeArrowheads="1"/>
            </p:cNvSpPr>
            <p:nvPr/>
          </p:nvSpPr>
          <p:spPr bwMode="auto">
            <a:xfrm>
              <a:off x="468313" y="6597650"/>
              <a:ext cx="6911975" cy="246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9pPr>
            </a:lstStyle>
            <a:p>
              <a:pPr defTabSz="914400">
                <a:buSzPct val="100000"/>
                <a:defRPr/>
              </a:pPr>
              <a:r>
                <a:rPr lang="de-DE" altLang="de-DE" sz="1000" dirty="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Facebook.com/jugendfuereuropa.de   	Twitter.com/jugend_f_europa	          www.jugendfuereuropa.de </a:t>
              </a:r>
            </a:p>
          </p:txBody>
        </p:sp>
        <p:pic>
          <p:nvPicPr>
            <p:cNvPr id="27" name="Picture 14" descr="Facebook âfâ Logo Download and Usage Guidelines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6597951"/>
              <a:ext cx="169190" cy="169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072" y="6605285"/>
              <a:ext cx="169190" cy="169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Bild 12" descr="Logo JUGEND für Europ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ieren 11"/>
          <p:cNvGrpSpPr>
            <a:grpSpLocks/>
          </p:cNvGrpSpPr>
          <p:nvPr userDrawn="1"/>
        </p:nvGrpSpPr>
        <p:grpSpPr bwMode="auto">
          <a:xfrm>
            <a:off x="323850" y="6597650"/>
            <a:ext cx="7056438" cy="246063"/>
            <a:chOff x="323652" y="6597338"/>
            <a:chExt cx="7056660" cy="246221"/>
          </a:xfrm>
        </p:grpSpPr>
        <p:sp>
          <p:nvSpPr>
            <p:cNvPr id="13" name="Textfeld 22"/>
            <p:cNvSpPr txBox="1">
              <a:spLocks noChangeArrowheads="1"/>
            </p:cNvSpPr>
            <p:nvPr/>
          </p:nvSpPr>
          <p:spPr bwMode="auto">
            <a:xfrm>
              <a:off x="468120" y="6597338"/>
              <a:ext cx="6912192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9pPr>
            </a:lstStyle>
            <a:p>
              <a:pPr defTabSz="914400">
                <a:buSzPct val="100000"/>
                <a:defRPr/>
              </a:pPr>
              <a:r>
                <a:rPr lang="de-DE" altLang="de-DE" sz="1000" dirty="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Facebook.com/jugendfuereuropa.de   </a:t>
              </a:r>
              <a:r>
                <a:rPr lang="de-DE" altLang="de-DE" sz="100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	Twitter.com/jugend_f_europa	          www.jugendfuereuropa.de </a:t>
              </a:r>
              <a:endParaRPr lang="de-DE" altLang="de-DE" sz="1000" dirty="0">
                <a:solidFill>
                  <a:schemeClr val="bg1">
                    <a:lumMod val="50000"/>
                  </a:schemeClr>
                </a:solidFill>
                <a:latin typeface="Calibri" pitchFamily="-103" charset="0"/>
              </a:endParaRPr>
            </a:p>
          </p:txBody>
        </p:sp>
        <p:grpSp>
          <p:nvGrpSpPr>
            <p:cNvPr id="14" name="Gruppieren 7"/>
            <p:cNvGrpSpPr>
              <a:grpSpLocks/>
            </p:cNvGrpSpPr>
            <p:nvPr/>
          </p:nvGrpSpPr>
          <p:grpSpPr bwMode="auto">
            <a:xfrm>
              <a:off x="323652" y="6597639"/>
              <a:ext cx="2904503" cy="176636"/>
              <a:chOff x="251520" y="6590018"/>
              <a:chExt cx="2904578" cy="176534"/>
            </a:xfrm>
            <a:solidFill>
              <a:schemeClr val="bg1"/>
            </a:solidFill>
          </p:grpSpPr>
          <p:pic>
            <p:nvPicPr>
              <p:cNvPr id="15" name="Picture 14" descr="Facebook âfâ Logo Download and Usage Guidelines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6590018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6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898" y="6597352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00A5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3075" name="Bild 12" descr="Logo JUGEND für Europ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uppieren 10"/>
          <p:cNvGrpSpPr>
            <a:grpSpLocks/>
          </p:cNvGrpSpPr>
          <p:nvPr userDrawn="1"/>
        </p:nvGrpSpPr>
        <p:grpSpPr bwMode="auto">
          <a:xfrm>
            <a:off x="323850" y="6597650"/>
            <a:ext cx="7056438" cy="246063"/>
            <a:chOff x="323652" y="6597338"/>
            <a:chExt cx="7056660" cy="246221"/>
          </a:xfrm>
        </p:grpSpPr>
        <p:sp>
          <p:nvSpPr>
            <p:cNvPr id="12" name="Textfeld 22"/>
            <p:cNvSpPr txBox="1">
              <a:spLocks noChangeArrowheads="1"/>
            </p:cNvSpPr>
            <p:nvPr/>
          </p:nvSpPr>
          <p:spPr bwMode="auto">
            <a:xfrm>
              <a:off x="468120" y="6597338"/>
              <a:ext cx="6912192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9pPr>
            </a:lstStyle>
            <a:p>
              <a:pPr defTabSz="914400">
                <a:buSzPct val="100000"/>
                <a:defRPr/>
              </a:pPr>
              <a:r>
                <a:rPr lang="de-DE" altLang="de-DE" sz="1000" dirty="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Facebook.com/jugendfuereuropa.de   </a:t>
              </a:r>
              <a:r>
                <a:rPr lang="de-DE" altLang="de-DE" sz="100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	Twitter.com/jugend_f_europa	          www.jugendfuereuropa.de </a:t>
              </a:r>
              <a:endParaRPr lang="de-DE" altLang="de-DE" sz="1000" dirty="0">
                <a:solidFill>
                  <a:schemeClr val="bg1">
                    <a:lumMod val="50000"/>
                  </a:schemeClr>
                </a:solidFill>
                <a:latin typeface="Calibri" pitchFamily="-103" charset="0"/>
              </a:endParaRPr>
            </a:p>
          </p:txBody>
        </p:sp>
        <p:grpSp>
          <p:nvGrpSpPr>
            <p:cNvPr id="19" name="Gruppieren 7"/>
            <p:cNvGrpSpPr>
              <a:grpSpLocks/>
            </p:cNvGrpSpPr>
            <p:nvPr/>
          </p:nvGrpSpPr>
          <p:grpSpPr bwMode="auto">
            <a:xfrm>
              <a:off x="323652" y="6597639"/>
              <a:ext cx="2904503" cy="176636"/>
              <a:chOff x="251520" y="6590018"/>
              <a:chExt cx="2904578" cy="176534"/>
            </a:xfrm>
            <a:solidFill>
              <a:schemeClr val="bg1"/>
            </a:solidFill>
          </p:grpSpPr>
          <p:pic>
            <p:nvPicPr>
              <p:cNvPr id="20" name="Picture 14" descr="Facebook âfâ Logo Download and Usage Guidelines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6590018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6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898" y="6597352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00A5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4099" name="Bild 12" descr="JfE_Public_RGB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uppieren 10"/>
          <p:cNvGrpSpPr>
            <a:grpSpLocks/>
          </p:cNvGrpSpPr>
          <p:nvPr userDrawn="1"/>
        </p:nvGrpSpPr>
        <p:grpSpPr bwMode="auto">
          <a:xfrm>
            <a:off x="323850" y="6597650"/>
            <a:ext cx="7056438" cy="246063"/>
            <a:chOff x="323652" y="6597338"/>
            <a:chExt cx="7056660" cy="246221"/>
          </a:xfrm>
        </p:grpSpPr>
        <p:sp>
          <p:nvSpPr>
            <p:cNvPr id="12" name="Textfeld 22"/>
            <p:cNvSpPr txBox="1">
              <a:spLocks noChangeArrowheads="1"/>
            </p:cNvSpPr>
            <p:nvPr/>
          </p:nvSpPr>
          <p:spPr bwMode="auto">
            <a:xfrm>
              <a:off x="468120" y="6597338"/>
              <a:ext cx="6912192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9pPr>
            </a:lstStyle>
            <a:p>
              <a:pPr defTabSz="914400">
                <a:buSzPct val="100000"/>
                <a:defRPr/>
              </a:pPr>
              <a:r>
                <a:rPr lang="de-DE" altLang="de-DE" sz="1000" dirty="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Facebook.com/jugendfuereuropa.de   </a:t>
              </a:r>
              <a:r>
                <a:rPr lang="de-DE" altLang="de-DE" sz="100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	Twitter.com/jugend_f_europa	          www.jugendfuereuropa.de </a:t>
              </a:r>
              <a:endParaRPr lang="de-DE" altLang="de-DE" sz="1000" dirty="0">
                <a:solidFill>
                  <a:schemeClr val="bg1">
                    <a:lumMod val="50000"/>
                  </a:schemeClr>
                </a:solidFill>
                <a:latin typeface="Calibri" pitchFamily="-103" charset="0"/>
              </a:endParaRPr>
            </a:p>
          </p:txBody>
        </p:sp>
        <p:grpSp>
          <p:nvGrpSpPr>
            <p:cNvPr id="19" name="Gruppieren 7"/>
            <p:cNvGrpSpPr>
              <a:grpSpLocks/>
            </p:cNvGrpSpPr>
            <p:nvPr/>
          </p:nvGrpSpPr>
          <p:grpSpPr bwMode="auto">
            <a:xfrm>
              <a:off x="323652" y="6597639"/>
              <a:ext cx="2904503" cy="176636"/>
              <a:chOff x="251520" y="6590018"/>
              <a:chExt cx="2904578" cy="176534"/>
            </a:xfrm>
            <a:solidFill>
              <a:schemeClr val="bg1"/>
            </a:solidFill>
          </p:grpSpPr>
          <p:pic>
            <p:nvPicPr>
              <p:cNvPr id="20" name="Picture 14" descr="Facebook âfâ Logo Download and Usage Guidelines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6590018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898" y="6597352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 3" descr="Logo JUGEND für Europa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00A5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2066925"/>
            <a:ext cx="9144000" cy="438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5125" name="Bild 10" descr="Schriftzug Europäische Jugendarbeit und Jugendpolitik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1625"/>
            <a:ext cx="17557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uppieren 15"/>
          <p:cNvGrpSpPr>
            <a:grpSpLocks/>
          </p:cNvGrpSpPr>
          <p:nvPr userDrawn="1"/>
        </p:nvGrpSpPr>
        <p:grpSpPr bwMode="auto">
          <a:xfrm>
            <a:off x="323850" y="6597650"/>
            <a:ext cx="7056438" cy="246063"/>
            <a:chOff x="323652" y="6597338"/>
            <a:chExt cx="7056660" cy="246221"/>
          </a:xfrm>
        </p:grpSpPr>
        <p:sp>
          <p:nvSpPr>
            <p:cNvPr id="17" name="Textfeld 22"/>
            <p:cNvSpPr txBox="1">
              <a:spLocks noChangeArrowheads="1"/>
            </p:cNvSpPr>
            <p:nvPr/>
          </p:nvSpPr>
          <p:spPr bwMode="auto">
            <a:xfrm>
              <a:off x="468120" y="6597338"/>
              <a:ext cx="6912192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3" charset="-128"/>
                </a:defRPr>
              </a:lvl9pPr>
            </a:lstStyle>
            <a:p>
              <a:pPr defTabSz="914400">
                <a:buSzPct val="100000"/>
                <a:defRPr/>
              </a:pPr>
              <a:r>
                <a:rPr lang="de-DE" altLang="de-DE" sz="1000" dirty="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Facebook.com/jugendfuereuropa.de   </a:t>
              </a:r>
              <a:r>
                <a:rPr lang="de-DE" altLang="de-DE" sz="1000">
                  <a:solidFill>
                    <a:schemeClr val="bg1">
                      <a:lumMod val="50000"/>
                    </a:schemeClr>
                  </a:solidFill>
                  <a:latin typeface="Calibri" pitchFamily="-103" charset="0"/>
                </a:rPr>
                <a:t>	Twitter.com/jugend_f_europa	          www.jugendfuereuropa.de </a:t>
              </a:r>
              <a:endParaRPr lang="de-DE" altLang="de-DE" sz="1000" dirty="0">
                <a:solidFill>
                  <a:schemeClr val="bg1">
                    <a:lumMod val="50000"/>
                  </a:schemeClr>
                </a:solidFill>
                <a:latin typeface="Calibri" pitchFamily="-103" charset="0"/>
              </a:endParaRPr>
            </a:p>
          </p:txBody>
        </p:sp>
        <p:grpSp>
          <p:nvGrpSpPr>
            <p:cNvPr id="18" name="Gruppieren 7"/>
            <p:cNvGrpSpPr>
              <a:grpSpLocks/>
            </p:cNvGrpSpPr>
            <p:nvPr/>
          </p:nvGrpSpPr>
          <p:grpSpPr bwMode="auto">
            <a:xfrm>
              <a:off x="323652" y="6597639"/>
              <a:ext cx="2904503" cy="176636"/>
              <a:chOff x="251520" y="6590018"/>
              <a:chExt cx="2904578" cy="176534"/>
            </a:xfrm>
            <a:solidFill>
              <a:schemeClr val="bg1"/>
            </a:solidFill>
          </p:grpSpPr>
          <p:pic>
            <p:nvPicPr>
              <p:cNvPr id="19" name="Picture 14" descr="Facebook âfâ Logo Download and Usage Guidelines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6590018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6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898" y="6597352"/>
                <a:ext cx="169200" cy="169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4" r:id="rId2"/>
    <p:sldLayoutId id="214748421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1E793D-2A5D-43FB-A2B2-FF01F4C1F8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dirty="0"/>
              <a:t>Deckblatt FOLIENSATZ JUGEND für Europa – Europäische Jugendarbeit und Jugenpolitik</a:t>
            </a:r>
            <a:endParaRPr lang="nl-NL" dirty="0"/>
          </a:p>
        </p:txBody>
      </p:sp>
      <p:pic>
        <p:nvPicPr>
          <p:cNvPr id="7170" name="Bild 2" descr="Luftbild einer Grupper junger Menschen, die sich zu sternförmigen Gruppen zusammengestellt haben und nach oben in die Kamera winken. 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uppierung 13" descr="Logo JUGEND für Europa"/>
          <p:cNvGrpSpPr>
            <a:grpSpLocks/>
          </p:cNvGrpSpPr>
          <p:nvPr/>
        </p:nvGrpSpPr>
        <p:grpSpPr bwMode="auto">
          <a:xfrm>
            <a:off x="7270750" y="300038"/>
            <a:ext cx="1909763" cy="709612"/>
            <a:chOff x="6012160" y="332656"/>
            <a:chExt cx="3131840" cy="1162868"/>
          </a:xfrm>
        </p:grpSpPr>
        <p:sp>
          <p:nvSpPr>
            <p:cNvPr id="6" name="Rechteck 5"/>
            <p:cNvSpPr/>
            <p:nvPr/>
          </p:nvSpPr>
          <p:spPr>
            <a:xfrm>
              <a:off x="6012160" y="332656"/>
              <a:ext cx="3131840" cy="1162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7192" name="Grafik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523" y="487342"/>
              <a:ext cx="2430239" cy="83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 descr="Reihe von Logos der fördernden Einrichtungen &#10;&#10;Nationale Agentur: &#10;Logo Europäisches Solidaritätskorps&#10;Logo Eramus+ JUGEND IN AKTION&#10;&#10;Gefördert durch: &#10;Logo Bundesministerium für Familien, Senioren, Frauen und Jugendliche &#10;Logo Europäische Kommission &#10;&#10;JUGEND für Europa ist &#10;Logo SALTO Training &amp; Recognition ">
            <a:extLst>
              <a:ext uri="{FF2B5EF4-FFF2-40B4-BE49-F238E27FC236}">
                <a16:creationId xmlns:a16="http://schemas.microsoft.com/office/drawing/2014/main" id="{1DD925CC-4692-4ADD-8190-A1D653FF88F3}"/>
              </a:ext>
            </a:extLst>
          </p:cNvPr>
          <p:cNvGrpSpPr/>
          <p:nvPr/>
        </p:nvGrpSpPr>
        <p:grpSpPr>
          <a:xfrm>
            <a:off x="3886200" y="2659063"/>
            <a:ext cx="5292725" cy="771525"/>
            <a:chOff x="3886200" y="2659063"/>
            <a:chExt cx="5292725" cy="771525"/>
          </a:xfrm>
        </p:grpSpPr>
        <p:sp>
          <p:nvSpPr>
            <p:cNvPr id="7" name="Rechteck 6"/>
            <p:cNvSpPr/>
            <p:nvPr/>
          </p:nvSpPr>
          <p:spPr bwMode="auto">
            <a:xfrm>
              <a:off x="3886200" y="2659063"/>
              <a:ext cx="5292725" cy="771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7178" name="Gruppierung 22"/>
            <p:cNvGrpSpPr>
              <a:grpSpLocks/>
            </p:cNvGrpSpPr>
            <p:nvPr/>
          </p:nvGrpSpPr>
          <p:grpSpPr bwMode="auto">
            <a:xfrm>
              <a:off x="6125113" y="2809875"/>
              <a:ext cx="1598750" cy="469900"/>
              <a:chOff x="3727778" y="6173385"/>
              <a:chExt cx="1924340" cy="566052"/>
            </a:xfrm>
          </p:grpSpPr>
          <p:sp>
            <p:nvSpPr>
              <p:cNvPr id="7187" name="Textfeld 14"/>
              <p:cNvSpPr txBox="1">
                <a:spLocks noChangeArrowheads="1"/>
              </p:cNvSpPr>
              <p:nvPr/>
            </p:nvSpPr>
            <p:spPr bwMode="auto">
              <a:xfrm>
                <a:off x="3996380" y="6173385"/>
                <a:ext cx="1655738" cy="111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de-DE" altLang="de-DE" sz="600">
                    <a:solidFill>
                      <a:srgbClr val="666666"/>
                    </a:solidFill>
                    <a:latin typeface="VistaSans" charset="0"/>
                  </a:rPr>
                  <a:t>Gefördert durch</a:t>
                </a:r>
              </a:p>
            </p:txBody>
          </p:sp>
          <p:pic>
            <p:nvPicPr>
              <p:cNvPr id="7188" name="Picture 4" descr="C:\Users\peil\Desktop\Logos_daily\BMFSFJ_4C_M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438" y="6381328"/>
                <a:ext cx="707766" cy="343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25" descr="Bildergebnis für Europäische Kommission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6381328"/>
                <a:ext cx="518677" cy="358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Gerade Verbindung 17"/>
              <p:cNvCxnSpPr/>
              <p:nvPr/>
            </p:nvCxnSpPr>
            <p:spPr>
              <a:xfrm>
                <a:off x="3727130" y="6173385"/>
                <a:ext cx="0" cy="546929"/>
              </a:xfrm>
              <a:prstGeom prst="line">
                <a:avLst/>
              </a:prstGeom>
              <a:ln w="12700">
                <a:solidFill>
                  <a:srgbClr val="009DDD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Gerade Verbindung 21"/>
            <p:cNvCxnSpPr/>
            <p:nvPr/>
          </p:nvCxnSpPr>
          <p:spPr bwMode="auto">
            <a:xfrm>
              <a:off x="7775575" y="2809875"/>
              <a:ext cx="0" cy="454025"/>
            </a:xfrm>
            <a:prstGeom prst="line">
              <a:avLst/>
            </a:prstGeom>
            <a:ln w="12700">
              <a:solidFill>
                <a:srgbClr val="009DDD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80" name="Gruppierung 21"/>
            <p:cNvGrpSpPr>
              <a:grpSpLocks/>
            </p:cNvGrpSpPr>
            <p:nvPr/>
          </p:nvGrpSpPr>
          <p:grpSpPr bwMode="auto">
            <a:xfrm>
              <a:off x="4246563" y="2809875"/>
              <a:ext cx="1661200" cy="454061"/>
              <a:chOff x="243160" y="6173385"/>
              <a:chExt cx="1999640" cy="546333"/>
            </a:xfrm>
          </p:grpSpPr>
          <p:sp>
            <p:nvSpPr>
              <p:cNvPr id="7181" name="Textfeld 13"/>
              <p:cNvSpPr txBox="1">
                <a:spLocks noChangeArrowheads="1"/>
              </p:cNvSpPr>
              <p:nvPr/>
            </p:nvSpPr>
            <p:spPr bwMode="auto">
              <a:xfrm>
                <a:off x="247394" y="6173385"/>
                <a:ext cx="1516293" cy="111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de-DE" altLang="de-DE" sz="600">
                    <a:solidFill>
                      <a:srgbClr val="666666"/>
                    </a:solidFill>
                    <a:latin typeface="VistaSans" charset="0"/>
                  </a:rPr>
                  <a:t>Nationale Agentur</a:t>
                </a:r>
              </a:p>
            </p:txBody>
          </p:sp>
          <p:pic>
            <p:nvPicPr>
              <p:cNvPr id="7182" name="Picture 7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60" y="6360168"/>
                <a:ext cx="1062034" cy="22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2" descr="C:\Users\peil\Desktop\Eplus_JIA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871" y="6381328"/>
                <a:ext cx="806929" cy="338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D5B1FF-0987-40D7-BFEA-869B6549FFB2}"/>
                </a:ext>
              </a:extLst>
            </p:cNvPr>
            <p:cNvGrpSpPr/>
            <p:nvPr/>
          </p:nvGrpSpPr>
          <p:grpSpPr>
            <a:xfrm>
              <a:off x="7953349" y="2809879"/>
              <a:ext cx="974751" cy="462945"/>
              <a:chOff x="7953349" y="2809879"/>
              <a:chExt cx="974751" cy="462945"/>
            </a:xfrm>
          </p:grpSpPr>
          <p:sp>
            <p:nvSpPr>
              <p:cNvPr id="7184" name="Textfeld 19"/>
              <p:cNvSpPr txBox="1">
                <a:spLocks noChangeArrowheads="1"/>
              </p:cNvSpPr>
              <p:nvPr/>
            </p:nvSpPr>
            <p:spPr bwMode="auto">
              <a:xfrm>
                <a:off x="7953349" y="2809879"/>
                <a:ext cx="974751" cy="92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de-DE" altLang="de-DE" sz="600">
                    <a:solidFill>
                      <a:srgbClr val="666666"/>
                    </a:solidFill>
                    <a:latin typeface="VistaSans" charset="0"/>
                  </a:rPr>
                  <a:t>JUGEND für Europa ist</a:t>
                </a:r>
              </a:p>
            </p:txBody>
          </p:sp>
          <p:pic>
            <p:nvPicPr>
              <p:cNvPr id="25" name="Picture 10" descr="\\intranet\DavWWWRoot\oa\Freigegebene Dokumente\Team_OA\__LOGOS\SALTO-YOUTH\SALTO_Training_Cooperation_Blue_logo_RGB.jpg">
                <a:extLst>
                  <a:ext uri="{FF2B5EF4-FFF2-40B4-BE49-F238E27FC236}">
                    <a16:creationId xmlns:a16="http://schemas.microsoft.com/office/drawing/2014/main" id="{62BD3018-3A3F-4901-AEF6-CDCA3022A6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6376" y="2979986"/>
                <a:ext cx="406570" cy="292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" name="Textfeld 1" descr="Es gilt das gesprochene Wort. Bitte prüfen Sie den aktuellen Informationsstand auf www.jugendfuereuropa.de.&#10;"/>
          <p:cNvSpPr txBox="1"/>
          <p:nvPr/>
        </p:nvSpPr>
        <p:spPr bwMode="auto">
          <a:xfrm>
            <a:off x="0" y="6381750"/>
            <a:ext cx="9180513" cy="342900"/>
          </a:xfrm>
          <a:prstGeom prst="rect">
            <a:avLst/>
          </a:prstGeom>
          <a:solidFill>
            <a:srgbClr val="00A5DB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lIns="90000" tIns="93600" rIns="90000" bIns="93600" anchor="ctr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000" dirty="0">
                <a:solidFill>
                  <a:schemeClr val="bg1"/>
                </a:solidFill>
                <a:latin typeface="+mn-lt"/>
                <a:cs typeface="Calibri" charset="0"/>
              </a:rPr>
              <a:t>Es gilt das gesprochene Wort. Bitte prüfen Sie den aktuellen Informationsstand auf www.jugendfuereuropa.de.</a:t>
            </a:r>
          </a:p>
        </p:txBody>
      </p:sp>
      <p:sp>
        <p:nvSpPr>
          <p:cNvPr id="5" name="Rechteck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86200" y="300038"/>
            <a:ext cx="5292725" cy="2359025"/>
          </a:xfrm>
          <a:prstGeom prst="rect">
            <a:avLst/>
          </a:prstGeom>
          <a:pattFill prst="pct90">
            <a:fgClr>
              <a:srgbClr val="009DDD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174" name="Bild 1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563" y="722313"/>
            <a:ext cx="390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Social Media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7413" name="Grafik 5" descr="Screenshot der Facebook-Seite von JUGEND für Europa &#10;&#10;www.facebook.com/jugendfeureuropa.de&#10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92" y="2493540"/>
            <a:ext cx="33385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Grafik 4" descr="Screenshot des Twitter-Profils von JUGEND für Europa&#10;&#10;www.twitter.com/jugend_f_europ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493540"/>
            <a:ext cx="23939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Inhaltsplatzhalter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179388" y="5813003"/>
            <a:ext cx="55356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latin typeface="Calibri" pitchFamily="34" charset="0"/>
              </a:rPr>
              <a:t>↘ www.facebook.com/jugendfeureuropa.de</a:t>
            </a: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17415" name="Inhaltsplatzhalter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004048" y="5813003"/>
            <a:ext cx="41767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latin typeface="Calibri" pitchFamily="34" charset="0"/>
              </a:rPr>
              <a:t>↘ www.twitter.com/jugend_f_europa</a:t>
            </a: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 descr="Information und Service - Newsletter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Newsletter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8435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348260"/>
            <a:ext cx="8640762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charset="0"/>
              <a:buNone/>
            </a:pPr>
            <a:r>
              <a:rPr lang="de-DE" altLang="de-DE" b="1" dirty="0">
                <a:ea typeface="ＭＳ Ｐゴシック" pitchFamily="34" charset="-128"/>
              </a:rPr>
              <a:t>Newsletter infoMail</a:t>
            </a: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ea typeface="ＭＳ Ｐゴシック" pitchFamily="34" charset="-128"/>
              </a:rPr>
              <a:t>Infos zum den EU-Programmen, Fortbildungsangebote und Veranstaltungen, Projektvorstellungen</a:t>
            </a: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Font typeface="Lucida Grande" charset="0"/>
              <a:buNone/>
            </a:pPr>
            <a:r>
              <a:rPr lang="de-DE" altLang="de-DE" b="1" dirty="0">
                <a:ea typeface="ＭＳ Ｐゴシック" pitchFamily="34" charset="-128"/>
              </a:rPr>
              <a:t>Newsletter display</a:t>
            </a: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ea typeface="ＭＳ Ｐゴシック" pitchFamily="34" charset="-128"/>
              </a:rPr>
              <a:t>Neuigkeiten zur europäischen jugendpolitischen Zusammenarbeit, </a:t>
            </a:r>
            <a:br>
              <a:rPr lang="de-DE" altLang="de-DE" dirty="0">
                <a:ea typeface="ＭＳ Ｐゴシック" pitchFamily="34" charset="-128"/>
              </a:rPr>
            </a:br>
            <a:r>
              <a:rPr lang="de-DE" altLang="de-DE" dirty="0">
                <a:ea typeface="ＭＳ Ｐゴシック" pitchFamily="34" charset="-128"/>
              </a:rPr>
              <a:t>EU-Jugendstrategie, Interviews, Studien</a:t>
            </a: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  <a:t>↘ www.jugendfuereuropa.de/sys/newsletter/abonnieren</a:t>
            </a:r>
            <a:r>
              <a:rPr lang="de-DE" altLang="de-DE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SALTO-YOUTH Training &amp; Cooperation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9462" name="Picture 10" descr="Logo SALTO Training &amp; Coopera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15888"/>
            <a:ext cx="1441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Inhaltsplatzhalter 3" descr="&#10;"/>
          <p:cNvSpPr>
            <a:spLocks noGrp="1"/>
          </p:cNvSpPr>
          <p:nvPr>
            <p:ph sz="quarter" idx="11"/>
          </p:nvPr>
        </p:nvSpPr>
        <p:spPr bwMode="auto">
          <a:xfrm>
            <a:off x="179388" y="2349649"/>
            <a:ext cx="8640762" cy="4103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75"/>
              </a:spcBef>
              <a:buFont typeface="Lucida Grande" pitchFamily="5" charset="0"/>
              <a:buNone/>
              <a:defRPr/>
            </a:pPr>
            <a:r>
              <a:rPr lang="de-DE" altLang="de-DE" dirty="0">
                <a:ea typeface="ＭＳ Ｐゴシック" pitchFamily="34" charset="-128"/>
              </a:rPr>
              <a:t>7 SALTO-YOUTH-Zentren in ganz Europa steigern die Qualität der Umsetzung der EU-Programme Erasmus+ JUGEND IN AKTION und Europäisches Solidaritätskorps</a:t>
            </a:r>
          </a:p>
          <a:p>
            <a:pPr>
              <a:buFont typeface="Calibri" panose="020F0502020204030204" pitchFamily="34" charset="0"/>
              <a:buChar char="_"/>
              <a:defRPr/>
            </a:pPr>
            <a:r>
              <a:rPr lang="de-DE" altLang="de-DE" dirty="0">
                <a:ea typeface="ＭＳ Ｐゴシック" pitchFamily="34" charset="-128"/>
              </a:rPr>
              <a:t>SALTO-YOUTH Training &amp; Cooperation (Sitz: Bonn @ JUGEND für Europa)</a:t>
            </a:r>
          </a:p>
          <a:p>
            <a:pPr>
              <a:buFont typeface="Calibri" panose="020F0502020204030204" pitchFamily="34" charset="0"/>
              <a:buChar char="_"/>
              <a:defRPr/>
            </a:pPr>
            <a:r>
              <a:rPr lang="de-DE" altLang="de-DE" dirty="0">
                <a:ea typeface="ＭＳ Ｐゴシック" pitchFamily="34" charset="-128"/>
              </a:rPr>
              <a:t>Koordination der Fortbildungsaktivitäten aus dem Netzwerk der Nationalen Agenturen, Entwicklung von Trainingsstrategien und -angeboten, Online-Angebote (Europäischer Trainingskalender ETC, Online-Partnerkontaktbörse OTLAS, europäische Trainerdatenbank TOY). </a:t>
            </a:r>
          </a:p>
          <a:p>
            <a:pPr>
              <a:buFont typeface="Calibri" panose="020F0502020204030204" pitchFamily="34" charset="0"/>
              <a:buChar char="_"/>
              <a:defRPr/>
            </a:pPr>
            <a:r>
              <a:rPr lang="de-DE" altLang="de-DE" dirty="0">
                <a:ea typeface="ＭＳ Ｐゴシック" pitchFamily="34" charset="-128"/>
              </a:rPr>
              <a:t>Europaweite Strategie zur Anerkennung von Jugendarbeit (</a:t>
            </a:r>
            <a:r>
              <a:rPr lang="de-DE" altLang="de-DE" i="1" dirty="0">
                <a:ea typeface="ＭＳ Ｐゴシック" pitchFamily="34" charset="-128"/>
              </a:rPr>
              <a:t>European Training </a:t>
            </a:r>
            <a:r>
              <a:rPr lang="de-DE" altLang="de-DE" i="1" dirty="0" err="1">
                <a:ea typeface="ＭＳ Ｐゴシック" pitchFamily="34" charset="-128"/>
              </a:rPr>
              <a:t>Strategy</a:t>
            </a:r>
            <a:r>
              <a:rPr lang="de-DE" altLang="de-DE" dirty="0">
                <a:ea typeface="ＭＳ Ｐゴシック" pitchFamily="34" charset="-128"/>
              </a:rPr>
              <a:t>) + Zertifizierung non-formaler und informeller Lernergebnisse über </a:t>
            </a:r>
            <a:r>
              <a:rPr lang="de-DE" altLang="de-DE" dirty="0" err="1">
                <a:ea typeface="ＭＳ Ｐゴシック" pitchFamily="34" charset="-128"/>
              </a:rPr>
              <a:t>Youthpass</a:t>
            </a:r>
            <a:endParaRPr lang="de-DE" altLang="de-DE" dirty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buFont typeface="Lucida Grande" pitchFamily="5" charset="0"/>
              <a:buNone/>
              <a:tabLst>
                <a:tab pos="358775" algn="l"/>
              </a:tabLst>
              <a:defRPr/>
            </a:pPr>
            <a: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  <a:t>		</a:t>
            </a:r>
            <a:b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</a:br>
            <a: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  <a:t>	↘ www.salto-youth.net	↘ www.youthpass.eu</a:t>
            </a:r>
            <a:endParaRPr lang="de-DE" altLang="de-DE" b="1" dirty="0">
              <a:ea typeface="ＭＳ Ｐゴシック" pitchFamily="34" charset="-128"/>
            </a:endParaRPr>
          </a:p>
        </p:txBody>
      </p:sp>
      <p:pic>
        <p:nvPicPr>
          <p:cNvPr id="19461" name="Grafik 3" descr="Logo youthp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106" y="5517232"/>
            <a:ext cx="16573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EuroPeers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0482" name="Inhaltsplatzhalter 3"/>
          <p:cNvSpPr txBox="1">
            <a:spLocks/>
          </p:cNvSpPr>
          <p:nvPr/>
        </p:nvSpPr>
        <p:spPr bwMode="auto">
          <a:xfrm>
            <a:off x="179388" y="2346325"/>
            <a:ext cx="864076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>Netzwerk junger Freiwilliger, die mit den EU-Programmen Erasmus+ JUGEND IN AKTION oder Europäisches Solidaritätskorps aktiv waren und ihre Erfahrungen an andere Jugendliche weitergeben möchten.  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>Sie gehen in Schulen, Jugendclubs oder Fußgängerzonen, um Jugendlichen von ihren Erfahrungen mit Europa zu erzählen. Sie informieren über die </a:t>
            </a:r>
            <a:b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</a:b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>EU-Jugendprogramme sowie andere Mobilitätsangebote und gestalten Workshops, Schulstunden oder Ausstellungen zum Thema Europa.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↘ www.europeers.de</a:t>
            </a: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</p:txBody>
      </p:sp>
      <p:pic>
        <p:nvPicPr>
          <p:cNvPr id="20484" name="Grafik 4" descr="Logo EuroPeer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086251"/>
            <a:ext cx="21256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Europäische Jugendstrategie 2019-2027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1506" name="Inhaltsplatzhalter 3"/>
          <p:cNvSpPr txBox="1">
            <a:spLocks/>
          </p:cNvSpPr>
          <p:nvPr/>
        </p:nvSpPr>
        <p:spPr bwMode="auto">
          <a:xfrm>
            <a:off x="179388" y="2346325"/>
            <a:ext cx="8640762" cy="41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</a:pP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>JUGEND für Europa unterstützt die Umsetzung der EU-Jugendstrategie 2019-2027 in Deutschland, verbunden mit der Umsetzung der Jugendstrategie der Bundesregierung. Erasmus+ JUGEND IN AKTION bietet </a:t>
            </a:r>
            <a:r>
              <a:rPr lang="de-DE" altLang="de-DE" sz="2000">
                <a:solidFill>
                  <a:srgbClr val="666666"/>
                </a:solidFill>
                <a:latin typeface="Calibri" pitchFamily="34" charset="0"/>
              </a:rPr>
              <a:t>konkrete </a:t>
            </a:r>
            <a:r>
              <a:rPr lang="de-DE" altLang="de-DE" sz="2000" smtClean="0">
                <a:solidFill>
                  <a:srgbClr val="666666"/>
                </a:solidFill>
                <a:latin typeface="Calibri" pitchFamily="34" charset="0"/>
              </a:rPr>
              <a:t>Förderung in allen Leitaktionen, </a:t>
            </a: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>z. B. Leitaktion 3 für die aktive Beteiligung junger Menschen am EU-Jugenddialog, einem wichtigen </a:t>
            </a:r>
            <a:r>
              <a:rPr lang="de-DE" altLang="de-DE" sz="2000">
                <a:solidFill>
                  <a:srgbClr val="666666"/>
                </a:solidFill>
                <a:latin typeface="Calibri" pitchFamily="34" charset="0"/>
              </a:rPr>
              <a:t>Bestandteil </a:t>
            </a:r>
            <a:r>
              <a:rPr lang="de-DE" altLang="de-DE" sz="2000" smtClean="0">
                <a:solidFill>
                  <a:srgbClr val="666666"/>
                </a:solidFill>
                <a:latin typeface="Calibri" pitchFamily="34" charset="0"/>
              </a:rPr>
              <a:t>der EU-Jugendstrategie</a:t>
            </a: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>Im Zusammenhang mit den 3 Kernbereichen der EU-Jugendstrategie (</a:t>
            </a:r>
            <a:r>
              <a:rPr lang="de-DE" altLang="de-DE" sz="2000" i="1" dirty="0">
                <a:solidFill>
                  <a:srgbClr val="666666"/>
                </a:solidFill>
                <a:latin typeface="Calibri" pitchFamily="34" charset="0"/>
              </a:rPr>
              <a:t>engage / </a:t>
            </a:r>
            <a:r>
              <a:rPr lang="de-DE" altLang="de-DE" sz="2000" dirty="0">
                <a:solidFill>
                  <a:srgbClr val="666666"/>
                </a:solidFill>
                <a:latin typeface="+mj-lt"/>
              </a:rPr>
              <a:t>Beteiligung, </a:t>
            </a:r>
            <a:r>
              <a:rPr lang="de-DE" altLang="de-DE" sz="2000" i="1" dirty="0">
                <a:solidFill>
                  <a:srgbClr val="666666"/>
                </a:solidFill>
                <a:latin typeface="+mj-lt"/>
              </a:rPr>
              <a:t>connect </a:t>
            </a:r>
            <a:r>
              <a:rPr lang="de-DE" altLang="de-DE" sz="2000" dirty="0">
                <a:solidFill>
                  <a:srgbClr val="666666"/>
                </a:solidFill>
                <a:latin typeface="+mj-lt"/>
              </a:rPr>
              <a:t>/ Begegnung, </a:t>
            </a:r>
            <a:r>
              <a:rPr lang="de-DE" altLang="de-DE" sz="2000" i="1" dirty="0">
                <a:solidFill>
                  <a:srgbClr val="666666"/>
                </a:solidFill>
                <a:latin typeface="+mj-lt"/>
              </a:rPr>
              <a:t>empower / </a:t>
            </a:r>
            <a:r>
              <a:rPr lang="de-DE" altLang="de-DE" sz="2000" dirty="0">
                <a:solidFill>
                  <a:srgbClr val="666666"/>
                </a:solidFill>
                <a:latin typeface="+mj-lt"/>
              </a:rPr>
              <a:t>Befähigung) sind auch die 11 Europäischen Jugendziele (</a:t>
            </a:r>
            <a:r>
              <a:rPr lang="de-DE" altLang="de-DE" sz="2000" i="1" dirty="0">
                <a:solidFill>
                  <a:srgbClr val="666666"/>
                </a:solidFill>
                <a:latin typeface="+mj-lt"/>
              </a:rPr>
              <a:t>European Youth Goals</a:t>
            </a:r>
            <a:r>
              <a:rPr lang="de-DE" altLang="de-DE" sz="2000" dirty="0">
                <a:solidFill>
                  <a:srgbClr val="666666"/>
                </a:solidFill>
                <a:latin typeface="+mj-lt"/>
              </a:rPr>
              <a:t>) ein wichtiger thematischer Bezugspunkt. 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D30547"/>
              </a:solidFill>
              <a:latin typeface="+mj-lt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+mj-lt"/>
              </a:rPr>
              <a:t>↘</a:t>
            </a:r>
            <a:r>
              <a:rPr lang="de-DE" altLang="de-DE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de-DE" altLang="de-DE" sz="2000" dirty="0">
                <a:solidFill>
                  <a:srgbClr val="D30547"/>
                </a:solidFill>
                <a:latin typeface="+mj-lt"/>
              </a:rPr>
              <a:t>https://ec.europa.eu/youth/policy/youth-strategy_de </a:t>
            </a: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Kontakt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0483" name="Inhaltsplatzhalter 3" descr="JUGEND für Europa &#10;Nationale Agentur für die EU-Programme&#10;&#10;Erasmus+ JUGEND IN AKTION&#10;Europäisches Solidaritätskorps&#10;&#10;Unser Team hilft Ihnen gern weiter!&#10;&#10;LINK E-MAIL-Adresse JUGEND für Europa&#10;oeffentlichkeitsarbeit@jfemail.de&#10;"/>
          <p:cNvSpPr>
            <a:spLocks noGrp="1"/>
          </p:cNvSpPr>
          <p:nvPr>
            <p:ph sz="quarter" idx="11"/>
          </p:nvPr>
        </p:nvSpPr>
        <p:spPr bwMode="auto">
          <a:xfrm>
            <a:off x="179388" y="2346325"/>
            <a:ext cx="8640762" cy="3819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pitchFamily="5" charset="0"/>
              <a:buNone/>
              <a:defRPr/>
            </a:pPr>
            <a:r>
              <a:rPr lang="de-DE" altLang="de-DE" b="1" dirty="0">
                <a:ea typeface="ＭＳ Ｐゴシック" pitchFamily="34" charset="-128"/>
              </a:rPr>
              <a:t>JUGEND für Europa </a:t>
            </a:r>
          </a:p>
          <a:p>
            <a:pPr marL="0" indent="0">
              <a:buFont typeface="Lucida Grande" pitchFamily="5" charset="0"/>
              <a:buNone/>
              <a:defRPr/>
            </a:pPr>
            <a:r>
              <a:rPr lang="de-DE" altLang="de-DE" dirty="0">
                <a:ea typeface="ＭＳ Ｐゴシック" pitchFamily="34" charset="-128"/>
              </a:rPr>
              <a:t>Nationale Agentur für die EU-Programme</a:t>
            </a:r>
          </a:p>
          <a:p>
            <a:pPr>
              <a:buFont typeface="Calibri" panose="020F0502020204030204" pitchFamily="34" charset="0"/>
              <a:buChar char="_"/>
              <a:defRPr/>
            </a:pPr>
            <a:r>
              <a:rPr lang="de-DE" altLang="de-DE" dirty="0">
                <a:ea typeface="ＭＳ Ｐゴシック" pitchFamily="34" charset="-128"/>
              </a:rPr>
              <a:t>Erasmus+ JUGEND IN AKTION</a:t>
            </a:r>
          </a:p>
          <a:p>
            <a:pPr>
              <a:buFont typeface="Calibri" panose="020F0502020204030204" pitchFamily="34" charset="0"/>
              <a:buChar char="_"/>
              <a:defRPr/>
            </a:pPr>
            <a:r>
              <a:rPr lang="de-DE" altLang="de-DE" dirty="0">
                <a:ea typeface="ＭＳ Ｐゴシック" pitchFamily="34" charset="-128"/>
              </a:rPr>
              <a:t>Europäisches Solidaritätskorps</a:t>
            </a:r>
          </a:p>
          <a:p>
            <a:pPr marL="0" indent="0">
              <a:buFont typeface="Lucida Grande" pitchFamily="5" charset="0"/>
              <a:buNone/>
              <a:defRPr/>
            </a:pPr>
            <a:endParaRPr lang="de-DE" altLang="de-DE" b="1" dirty="0">
              <a:ea typeface="ＭＳ Ｐゴシック" pitchFamily="34" charset="-128"/>
            </a:endParaRPr>
          </a:p>
          <a:p>
            <a:pPr marL="0" indent="0">
              <a:buFont typeface="Lucida Grande" pitchFamily="5" charset="0"/>
              <a:buNone/>
              <a:defRPr/>
            </a:pPr>
            <a:r>
              <a:rPr lang="de-DE" altLang="de-DE" dirty="0">
                <a:ea typeface="ＭＳ Ｐゴシック" pitchFamily="34" charset="-128"/>
              </a:rPr>
              <a:t>Unser Team hilft Ihnen gern weiter!</a:t>
            </a:r>
          </a:p>
          <a:p>
            <a:pPr marL="0" indent="0">
              <a:buFont typeface="Lucida Grande" pitchFamily="5" charset="0"/>
              <a:buNone/>
              <a:defRPr/>
            </a:pPr>
            <a: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  <a:t>oeffentlichkeitsarbeit@jfemail.de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22532" name="Inhaltsplatzhalter 3" descr="LINKS zu verschiedenen Webseiten von JUGEND für Europa&#10;&#10;www.jugendfuereuropa.de/direktkontakt&#10;&#10;www.jugend-in-aktion.de&#10;&#10;www.solidaritaetskorps.de&#10;&#10;www.jugendpolitikineuropa.de&#10;&#10;www.youtube.com/jugendfuereuropa&#10;"/>
          <p:cNvSpPr txBox="1">
            <a:spLocks/>
          </p:cNvSpPr>
          <p:nvPr/>
        </p:nvSpPr>
        <p:spPr bwMode="auto">
          <a:xfrm>
            <a:off x="4644008" y="2708920"/>
            <a:ext cx="4427537" cy="25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latin typeface="Calibri" pitchFamily="34" charset="0"/>
              </a:rPr>
              <a:t>↘ www.jugendfuereuropa.de/direktkontakt</a:t>
            </a:r>
            <a: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  <a:t/>
            </a:r>
            <a:br>
              <a:rPr lang="de-DE" altLang="de-DE" sz="2000" dirty="0">
                <a:solidFill>
                  <a:srgbClr val="666666"/>
                </a:solidFill>
                <a:latin typeface="Calibri" pitchFamily="34" charset="0"/>
              </a:rPr>
            </a:b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latin typeface="Calibri" pitchFamily="34" charset="0"/>
              </a:rPr>
              <a:t>↘ www.jugend-in-aktion.de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latin typeface="Calibri" pitchFamily="34" charset="0"/>
              </a:rPr>
              <a:t>↘ www.solidaritaetskorps.de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D30547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latin typeface="Calibri" pitchFamily="34" charset="0"/>
              </a:rPr>
              <a:t>↘ www.jugendpolitikineuropa.de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latin typeface="Calibri" pitchFamily="34" charset="0"/>
              </a:rPr>
              <a:t>↘ www.youtube.com/jugendfuereuropa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b="1" dirty="0">
              <a:solidFill>
                <a:srgbClr val="D30547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b="1" dirty="0">
              <a:solidFill>
                <a:srgbClr val="D30547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Char char="_"/>
            </a:pP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Char char="_"/>
            </a:pP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Char char="_"/>
            </a:pP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dirty="0">
              <a:solidFill>
                <a:srgbClr val="6666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JUGEND für Europa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8195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349500"/>
            <a:ext cx="8964612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Nationale Agentur in Deutschland für die EU-Jugendprogramme </a:t>
            </a:r>
            <a:br>
              <a:rPr lang="de-DE" altLang="de-DE" dirty="0">
                <a:ea typeface="ＭＳ Ｐゴシック" pitchFamily="34" charset="-128"/>
              </a:rPr>
            </a:br>
            <a:r>
              <a:rPr lang="de-DE" altLang="de-DE" b="1" dirty="0">
                <a:ea typeface="ＭＳ Ｐゴシック" pitchFamily="34" charset="-128"/>
              </a:rPr>
              <a:t>Erasmus+ JUGEND IN AKTION </a:t>
            </a:r>
            <a:r>
              <a:rPr lang="de-DE" altLang="de-DE" dirty="0">
                <a:ea typeface="ＭＳ Ｐゴシック" pitchFamily="34" charset="-128"/>
              </a:rPr>
              <a:t>und </a:t>
            </a:r>
            <a:r>
              <a:rPr lang="de-DE" altLang="de-DE" b="1" dirty="0">
                <a:ea typeface="ＭＳ Ｐゴシック" pitchFamily="34" charset="-128"/>
              </a:rPr>
              <a:t>Europäisches Solidaritätskorps</a:t>
            </a:r>
          </a:p>
          <a:p>
            <a:pPr>
              <a:buFont typeface="Lucida Grande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Unterstützung der europäischen jugendpolitischen Zusammenarbeit</a:t>
            </a:r>
          </a:p>
          <a:p>
            <a:pPr>
              <a:buFont typeface="Lucida Grande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Entwicklung eines europäischen Ansatzes in Jugendarbeit und Jugendhilfe </a:t>
            </a:r>
            <a:br>
              <a:rPr lang="de-DE" altLang="de-DE" dirty="0">
                <a:ea typeface="ＭＳ Ｐゴシック" pitchFamily="34" charset="-128"/>
              </a:rPr>
            </a:br>
            <a:r>
              <a:rPr lang="de-DE" altLang="de-DE" dirty="0">
                <a:ea typeface="ＭＳ Ｐゴシック" pitchFamily="34" charset="-128"/>
              </a:rPr>
              <a:t>in verschiedenen thematischen Schwerpunkten</a:t>
            </a:r>
          </a:p>
          <a:p>
            <a:pPr>
              <a:buFont typeface="Lucida Grande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Unterstützung bei der Umsetzung der EU-Jugendstrategie 2019-2027</a:t>
            </a:r>
          </a:p>
          <a:p>
            <a:pPr>
              <a:buFont typeface="Lucida Grande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Entwicklung von europäischen Instrumenten zur Anerkennung </a:t>
            </a:r>
            <a:br>
              <a:rPr lang="de-DE" altLang="de-DE" dirty="0">
                <a:ea typeface="ＭＳ Ｐゴシック" pitchFamily="34" charset="-128"/>
              </a:rPr>
            </a:br>
            <a:r>
              <a:rPr lang="de-DE" altLang="de-DE" dirty="0">
                <a:ea typeface="ＭＳ Ｐゴシック" pitchFamily="34" charset="-128"/>
              </a:rPr>
              <a:t>non-formaler Bildungserfahrungen</a:t>
            </a:r>
          </a:p>
          <a:p>
            <a:pPr>
              <a:buFont typeface="Lucida Grande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Förderung und Anerkennung europäischer Jugendarbeit</a:t>
            </a:r>
          </a:p>
          <a:p>
            <a:pPr>
              <a:buFont typeface="Lucida Grande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Qualifizierung von Fachkräften im Jugendbereich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64076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Webseiten</a:t>
            </a:r>
          </a:p>
        </p:txBody>
      </p:sp>
      <p:pic>
        <p:nvPicPr>
          <p:cNvPr id="10244" name="Grafik 1" descr="Screenshot der Webseite von JUGEND für Europa &#10;&#10;www.jugendfuereuropa.d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69" y="2493168"/>
            <a:ext cx="37115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afik 4" descr="Screenshot der Webseite Jugendpolitik in Europa (einer Projektseite von JUGEND für Europa)&#10;&#10;www.jugendpolitikineuropa.d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214" y="2493168"/>
            <a:ext cx="28130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Inhaltsplatzhalter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179388" y="5813003"/>
            <a:ext cx="35194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↘ www.jugendfuereuropa.de</a:t>
            </a: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10247" name="Inhaltsplatzhalter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219700" y="5805065"/>
            <a:ext cx="3960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↘ www.jugendpolitikineuropa.de</a:t>
            </a: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Webseiten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1268" name="Textplatzhalter 2" descr="&#10;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400" i="1" dirty="0">
                <a:ea typeface="ＭＳ Ｐゴシック" pitchFamily="34" charset="-128"/>
              </a:rPr>
              <a:t>Erasmus+ JUGEND IN AKTION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11267" name="Inhaltsplatzhalter 3" descr="&#10;&#10;&#10;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charset="0"/>
              <a:buNone/>
            </a:pPr>
            <a:r>
              <a:rPr lang="de-DE" altLang="de-DE" dirty="0">
                <a:ea typeface="ＭＳ Ｐゴシック" pitchFamily="34" charset="-128"/>
              </a:rPr>
              <a:t>Richtlinien, Hilfe zur Antragstellung, Formulare, </a:t>
            </a: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ea typeface="ＭＳ Ｐゴシック" pitchFamily="34" charset="-128"/>
              </a:rPr>
              <a:t>Projektbeispiele und Direktkontakt</a:t>
            </a:r>
          </a:p>
          <a:p>
            <a:pPr marL="0" indent="0">
              <a:buFont typeface="Lucida Grande" charset="0"/>
              <a:buNone/>
            </a:pPr>
            <a:endParaRPr lang="de-DE" altLang="de-DE" b="1" dirty="0">
              <a:ea typeface="ＭＳ Ｐゴシック" pitchFamily="34" charset="-128"/>
            </a:endParaRP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  <a:t>↘ www.jugend-in-aktion.de</a:t>
            </a: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</p:txBody>
      </p:sp>
      <p:pic>
        <p:nvPicPr>
          <p:cNvPr id="11269" name="Grafik 2" descr="Screenshot der Webseite zu Erasmus+ JUGEND IN AKTION  &#10;&#10;www.jugend-in-aktion.de&#10;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5795963" y="2867050"/>
            <a:ext cx="316865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Webseiten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229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400" i="1" dirty="0">
                <a:ea typeface="ＭＳ Ｐゴシック" pitchFamily="34" charset="-128"/>
              </a:rPr>
              <a:t>Europäisches Solidaritätskorps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12291" name="Inhaltsplatzhalter 3" descr="&#10;&#10;&#10;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charset="0"/>
              <a:buNone/>
            </a:pPr>
            <a:r>
              <a:rPr lang="de-DE" altLang="de-DE" dirty="0">
                <a:ea typeface="ＭＳ Ｐゴシック" pitchFamily="34" charset="-128"/>
              </a:rPr>
              <a:t>Richtlinien, Hilfe zur Antragstellung, Formulare, </a:t>
            </a: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ea typeface="ＭＳ Ｐゴシック" pitchFamily="34" charset="-128"/>
              </a:rPr>
              <a:t>Projektbeispiele und Direktkontakt</a:t>
            </a: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  <a:t>↘ www.solidaritaetskorps.de</a:t>
            </a: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</p:txBody>
      </p:sp>
      <p:pic>
        <p:nvPicPr>
          <p:cNvPr id="12293" name="Grafik 1" descr="Screenshot der Webseite zum Europäischen Solidaritätskorps &#10;&#10;www.solidaritaetskorps.de&#10;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188" y="2868637"/>
            <a:ext cx="30194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Webseiten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3316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400" i="1" dirty="0">
                <a:ea typeface="ＭＳ Ｐゴシック" pitchFamily="34" charset="-128"/>
              </a:rPr>
              <a:t>Youthreporter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13315" name="Inhaltsplatzhalter 3" descr="&#10;&#10;&#10;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charset="0"/>
              <a:buNone/>
            </a:pPr>
            <a:r>
              <a:rPr lang="de-DE" altLang="de-DE" dirty="0">
                <a:ea typeface="ＭＳ Ｐゴシック" pitchFamily="34" charset="-128"/>
              </a:rPr>
              <a:t>Blogs und Freiwilligen-Community</a:t>
            </a:r>
          </a:p>
          <a:p>
            <a:pPr marL="0" indent="0">
              <a:buFont typeface="Lucida Grande" charset="0"/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Font typeface="Lucida Grande" charset="0"/>
              <a:buNone/>
            </a:pPr>
            <a:r>
              <a:rPr lang="de-DE" altLang="de-DE" dirty="0">
                <a:solidFill>
                  <a:srgbClr val="D30547"/>
                </a:solidFill>
                <a:ea typeface="ＭＳ Ｐゴシック" pitchFamily="34" charset="-128"/>
              </a:rPr>
              <a:t>↘ www.youthreporter.eu</a:t>
            </a:r>
          </a:p>
        </p:txBody>
      </p:sp>
      <p:pic>
        <p:nvPicPr>
          <p:cNvPr id="13317" name="Picture 2" descr="Screen der Webseite Youthreporter&#10;&#10;www.youthreporter.eu&#10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62175"/>
            <a:ext cx="43449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Publikationen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3" name="Group 2" descr="Collage von Deckblättern einiger der Publikationen von JUGEND für Europa zu Erasmus+ JUGEND IN AKTION und Fachthemen &#10;der europäischen Jugendarbeit&#10;&#10;www.jugendfuereuropa.de/&#10;ueber-jfe/publikationen&#10;&#10;und &#10;&#10;www.jugend-in-aktion.de/service/publikationen&#10;">
            <a:extLst>
              <a:ext uri="{FF2B5EF4-FFF2-40B4-BE49-F238E27FC236}">
                <a16:creationId xmlns:a16="http://schemas.microsoft.com/office/drawing/2014/main" id="{09022895-70EB-4221-9AA1-8E3B571A5871}"/>
              </a:ext>
            </a:extLst>
          </p:cNvPr>
          <p:cNvGrpSpPr/>
          <p:nvPr/>
        </p:nvGrpSpPr>
        <p:grpSpPr>
          <a:xfrm>
            <a:off x="368374" y="2492970"/>
            <a:ext cx="8020050" cy="3816350"/>
            <a:chOff x="368374" y="2492970"/>
            <a:chExt cx="8020050" cy="3816350"/>
          </a:xfrm>
        </p:grpSpPr>
        <p:grpSp>
          <p:nvGrpSpPr>
            <p:cNvPr id="14340" name="Gruppieren 2"/>
            <p:cNvGrpSpPr>
              <a:grpSpLocks/>
            </p:cNvGrpSpPr>
            <p:nvPr/>
          </p:nvGrpSpPr>
          <p:grpSpPr bwMode="auto">
            <a:xfrm>
              <a:off x="368374" y="2492970"/>
              <a:ext cx="4752975" cy="1808163"/>
              <a:chOff x="4067175" y="2349500"/>
              <a:chExt cx="4752975" cy="1808163"/>
            </a:xfrm>
          </p:grpSpPr>
          <p:pic>
            <p:nvPicPr>
              <p:cNvPr id="14347" name="Grafik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8838" y="2357438"/>
                <a:ext cx="1611312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8" name="Grafik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175" y="2349500"/>
                <a:ext cx="1481138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Grafik 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1500" y="2349500"/>
                <a:ext cx="1443038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1" name="Gruppieren 1"/>
            <p:cNvGrpSpPr>
              <a:grpSpLocks/>
            </p:cNvGrpSpPr>
            <p:nvPr/>
          </p:nvGrpSpPr>
          <p:grpSpPr bwMode="auto">
            <a:xfrm>
              <a:off x="728737" y="4509095"/>
              <a:ext cx="7659687" cy="1800225"/>
              <a:chOff x="944563" y="4365625"/>
              <a:chExt cx="7659687" cy="1800225"/>
            </a:xfrm>
          </p:grpSpPr>
          <p:pic>
            <p:nvPicPr>
              <p:cNvPr id="14343" name="Grafik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025" y="4365625"/>
                <a:ext cx="1800225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Grafik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4365625"/>
                <a:ext cx="1457325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Grafik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700" y="4365625"/>
                <a:ext cx="1458913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Grafik 1" descr="Bildschirmausschnitt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563" y="4365625"/>
                <a:ext cx="2547937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342" name="Inhaltsplatzhalter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076825" y="2420739"/>
            <a:ext cx="3743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↘ www.jugendfuereuropa.de/</a:t>
            </a:r>
            <a:b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</a:b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ueber-jfe/publikationen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D30547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↘ www.jugend-in-aktion.de/service/publikationen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Publikationen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5364" name="Inhaltsplatzhalter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51520" y="5668987"/>
            <a:ext cx="47894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↘ www.solidaritaetskorps.de/publikationen 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</p:txBody>
      </p:sp>
      <p:grpSp>
        <p:nvGrpSpPr>
          <p:cNvPr id="15365" name="Gruppieren 3" descr="Collage von Deckblättern einiger der Publikationen von JUGEND für Europa zum Europäischen Solidaritätskorps&#10;&#10;www.solidaritaetskorps.de/publikationen "/>
          <p:cNvGrpSpPr>
            <a:grpSpLocks/>
          </p:cNvGrpSpPr>
          <p:nvPr/>
        </p:nvGrpSpPr>
        <p:grpSpPr bwMode="auto">
          <a:xfrm>
            <a:off x="368995" y="2463825"/>
            <a:ext cx="8188325" cy="3054350"/>
            <a:chOff x="296607" y="2205061"/>
            <a:chExt cx="8189263" cy="3053665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440" y="2205062"/>
              <a:ext cx="2499915" cy="3053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24" y="2209564"/>
              <a:ext cx="1978664" cy="147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54911" y="3789040"/>
              <a:ext cx="1031136" cy="146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07" y="2205061"/>
              <a:ext cx="2115153" cy="305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Grafik 1" descr="Bildschirmausschnitt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452319" y="3792851"/>
              <a:ext cx="1033551" cy="146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Grafik 2" descr="Bildschirmausschnitt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300193" y="3789038"/>
              <a:ext cx="1032148" cy="146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ea typeface="ＭＳ Ｐゴシック" pitchFamily="34" charset="-128"/>
              </a:rPr>
              <a:t>Information und Service - Videos</a:t>
            </a: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16388" name="Gruppieren 1" descr="Screenshot des Youtube-Kanals von JUGEND für Europa &#10;&#10;www.youtube.com/jugendfuereuropa&#10;&#10;"/>
          <p:cNvGrpSpPr>
            <a:grpSpLocks/>
          </p:cNvGrpSpPr>
          <p:nvPr/>
        </p:nvGrpSpPr>
        <p:grpSpPr bwMode="auto">
          <a:xfrm>
            <a:off x="184150" y="2360141"/>
            <a:ext cx="8756650" cy="3013075"/>
            <a:chOff x="184150" y="2216150"/>
            <a:chExt cx="8756650" cy="3013075"/>
          </a:xfrm>
        </p:grpSpPr>
        <p:pic>
          <p:nvPicPr>
            <p:cNvPr id="16390" name="Grafik 3" descr="Bildschirmausschnitt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" y="2216150"/>
              <a:ext cx="8756650" cy="150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Grafik 4" descr="Bildschirmausschnitt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68725"/>
              <a:ext cx="69088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Inhaltsplatzhalter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179388" y="5452963"/>
            <a:ext cx="47894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r>
              <a:rPr lang="de-DE" altLang="de-DE" sz="2000" dirty="0">
                <a:solidFill>
                  <a:srgbClr val="D30547"/>
                </a:solidFill>
                <a:latin typeface="Calibri" pitchFamily="34" charset="0"/>
              </a:rPr>
              <a:t>↘ www.youtube.com/jugendfuereuropa</a:t>
            </a:r>
          </a:p>
          <a:p>
            <a:pPr>
              <a:spcBef>
                <a:spcPct val="20000"/>
              </a:spcBef>
              <a:buClr>
                <a:srgbClr val="009DDD"/>
              </a:buClr>
              <a:buFont typeface="Lucida Grande" charset="0"/>
              <a:buNone/>
            </a:pPr>
            <a:endParaRPr lang="de-DE" altLang="de-DE" sz="2000" dirty="0">
              <a:solidFill>
                <a:srgbClr val="6666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(Text, Bil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afiken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el (le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FF6600"/>
        </a:solidFill>
        <a:ln w="76200">
          <a:noFill/>
          <a:miter lim="800000"/>
          <a:headEnd/>
          <a:tailEnd/>
        </a:ln>
        <a:effectLst>
          <a:outerShdw blurRad="50800" dist="38100" dir="2700000" algn="tl" rotWithShape="0">
            <a:srgbClr val="808080">
              <a:alpha val="39999"/>
            </a:srgbClr>
          </a:outerShdw>
        </a:effectLst>
      </a:spPr>
      <a:bodyPr lIns="90000" tIns="93600" rIns="90000" bIns="93600" anchor="ctr">
        <a:spAutoFit/>
      </a:bodyPr>
      <a:lstStyle>
        <a:defPPr algn="ctr" eaLnBrk="1" hangingPunct="1">
          <a:defRPr sz="1400" b="1" smtClean="0">
            <a:solidFill>
              <a:schemeClr val="bg1"/>
            </a:solidFill>
            <a:latin typeface="+mn-lt"/>
            <a:cs typeface="Calibri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1 JfE Allgemein">
  <a:themeElements>
    <a:clrScheme name="Benutzerdefiniert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30547"/>
      </a:hlink>
      <a:folHlink>
        <a:srgbClr val="D305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lc_DocId xmlns="6f0a3180-0d58-4fc7-9007-32245eb00e3f">424FKUMM25N5-173-12086</_dlc_DocId>
    <_dlc_DocIdUrl xmlns="6f0a3180-0d58-4fc7-9007-32245eb00e3f">
      <Url>http://intranet/oa/_layouts/DocIdRedir.aspx?ID=424FKUMM25N5-173-12086</Url>
      <Description>424FKUMM25N5-173-12086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4D17B4F97DEE468C9F245F0D37F56D" ma:contentTypeVersion="5" ma:contentTypeDescription="Ein neues Dokument erstellen." ma:contentTypeScope="" ma:versionID="be2539b12744d9e7818d48d605398cc0">
  <xsd:schema xmlns:xsd="http://www.w3.org/2001/XMLSchema" xmlns:xs="http://www.w3.org/2001/XMLSchema" xmlns:p="http://schemas.microsoft.com/office/2006/metadata/properties" xmlns:ns1="http://schemas.microsoft.com/sharepoint/v3" xmlns:ns2="6f0a3180-0d58-4fc7-9007-32245eb00e3f" targetNamespace="http://schemas.microsoft.com/office/2006/metadata/properties" ma:root="true" ma:fieldsID="af1e6d402a7af241962fe1b5286621b5" ns1:_="" ns2:_="">
    <xsd:import namespace="http://schemas.microsoft.com/sharepoint/v3"/>
    <xsd:import namespace="6f0a3180-0d58-4fc7-9007-32245eb00e3f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-Ab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an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von" ma:hidden="true" ma:internalName="EmailFrom">
      <xsd:simpleType>
        <xsd:restriction base="dms:Text"/>
      </xsd:simpleType>
    </xsd:element>
    <xsd:element name="EmailSubject" ma:index="12" nillable="true" ma:displayName="E-Mail-Betreff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3180-0d58-4fc7-9007-32245eb00e3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4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CD8CB-B898-4CF3-8906-1CB962357033}"/>
</file>

<file path=customXml/itemProps2.xml><?xml version="1.0" encoding="utf-8"?>
<ds:datastoreItem xmlns:ds="http://schemas.openxmlformats.org/officeDocument/2006/customXml" ds:itemID="{67A785F4-8557-4DD1-9C05-386F3C289E68}"/>
</file>

<file path=customXml/itemProps3.xml><?xml version="1.0" encoding="utf-8"?>
<ds:datastoreItem xmlns:ds="http://schemas.openxmlformats.org/officeDocument/2006/customXml" ds:itemID="{4E9C94C1-8CCE-436C-809E-270C2C2186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Bildschirmpräsentation (4:3)</PresentationFormat>
  <Paragraphs>94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VistaSans</vt:lpstr>
      <vt:lpstr>Standard (Text, Bild)</vt:lpstr>
      <vt:lpstr>Grafiken </vt:lpstr>
      <vt:lpstr>Titel (leer)</vt:lpstr>
      <vt:lpstr>Trennseiten</vt:lpstr>
      <vt:lpstr>1_Trennseiten</vt:lpstr>
      <vt:lpstr>01 JfE Allgemein</vt:lpstr>
      <vt:lpstr>Deckblatt FOLIENSATZ JUGEND für Europa – Europäische Jugendarbeit und Jugenpolitik</vt:lpstr>
      <vt:lpstr>JUGEND für Europa</vt:lpstr>
      <vt:lpstr>Information und Service - Webseiten</vt:lpstr>
      <vt:lpstr>Information und Service - Webseiten</vt:lpstr>
      <vt:lpstr>Information und Service - Webseiten</vt:lpstr>
      <vt:lpstr>Information und Service - Webseiten</vt:lpstr>
      <vt:lpstr>Information und Service - Publikationen</vt:lpstr>
      <vt:lpstr>Information und Service - Publikationen</vt:lpstr>
      <vt:lpstr>Information und Service - Videos</vt:lpstr>
      <vt:lpstr>Information und Service - Social Media</vt:lpstr>
      <vt:lpstr>Information und Service - Newsletter</vt:lpstr>
      <vt:lpstr>SALTO-YOUTH Training &amp; Cooperation</vt:lpstr>
      <vt:lpstr>EuroPeers</vt:lpstr>
      <vt:lpstr>Europäische Jugendstrategie 2019-2027</vt:lpstr>
      <vt:lpstr>Kontakt</vt:lpstr>
    </vt:vector>
  </TitlesOfParts>
  <Company>JUGEND für Europa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Foliensatz JUGEND für Europa</dc:title>
  <dc:creator>JUGEND für Europa</dc:creator>
  <dc:description>www.jugendfuereuropa.de</dc:description>
  <cp:lastModifiedBy>Kolja Bienert</cp:lastModifiedBy>
  <cp:revision>396</cp:revision>
  <cp:lastPrinted>2016-12-05T11:11:16Z</cp:lastPrinted>
  <dcterms:created xsi:type="dcterms:W3CDTF">2013-11-20T14:01:50Z</dcterms:created>
  <dcterms:modified xsi:type="dcterms:W3CDTF">2020-04-20T11:46:51Z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424FKUMM25N5-173-11497</vt:lpwstr>
  </property>
  <property fmtid="{D5CDD505-2E9C-101B-9397-08002B2CF9AE}" pid="3" name="_dlc_DocIdItemGuid">
    <vt:lpwstr>81d45e67-f2d8-45c1-a48a-65d2cf1ec9b6</vt:lpwstr>
  </property>
  <property fmtid="{D5CDD505-2E9C-101B-9397-08002B2CF9AE}" pid="4" name="_dlc_DocIdUrl">
    <vt:lpwstr>http://intranet/oa/_layouts/DocIdRedir.aspx?ID=424FKUMM25N5-173-11497, 424FKUMM25N5-173-11497</vt:lpwstr>
  </property>
  <property fmtid="{D5CDD505-2E9C-101B-9397-08002B2CF9AE}" pid="5" name="ContentTypeId">
    <vt:lpwstr>0x0101000E4D17B4F97DEE468C9F245F0D37F56D</vt:lpwstr>
  </property>
</Properties>
</file>