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69" r:id="rId6"/>
    <p:sldMasterId id="2147483674" r:id="rId7"/>
  </p:sldMasterIdLst>
  <p:notesMasterIdLst>
    <p:notesMasterId r:id="rId21"/>
  </p:notesMasterIdLst>
  <p:sldIdLst>
    <p:sldId id="258" r:id="rId8"/>
    <p:sldId id="275" r:id="rId9"/>
    <p:sldId id="276" r:id="rId10"/>
    <p:sldId id="274" r:id="rId11"/>
    <p:sldId id="277" r:id="rId12"/>
    <p:sldId id="279" r:id="rId13"/>
    <p:sldId id="284" r:id="rId14"/>
    <p:sldId id="280" r:id="rId15"/>
    <p:sldId id="281" r:id="rId16"/>
    <p:sldId id="282" r:id="rId17"/>
    <p:sldId id="283" r:id="rId18"/>
    <p:sldId id="278" r:id="rId19"/>
    <p:sldId id="271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essa Hofeditz" initials="235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02" autoAdjust="0"/>
  </p:normalViewPr>
  <p:slideViewPr>
    <p:cSldViewPr>
      <p:cViewPr varScale="1">
        <p:scale>
          <a:sx n="71" d="100"/>
          <a:sy n="71" d="100"/>
        </p:scale>
        <p:origin x="-21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17AF-9F96-445B-8F1C-E83F916401EF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3C68-B42F-4AAE-A072-66FE4D4841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C68-B42F-4AAE-A072-66FE4D4841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41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904F9-99A8-474A-B586-C3337A4A11B0}" type="slidenum">
              <a:rPr lang="de-DE" altLang="de-DE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2CC5AD-7CC2-49FD-A8EF-4A0B0DF91BF5}" type="slidenum">
              <a:rPr lang="de-DE" altLang="de-DE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b="1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C68-B42F-4AAE-A072-66FE4D48418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02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D0BB53-7197-4027-A8EF-1BAC5F03C0C4}" type="slidenum">
              <a:rPr lang="de-DE" altLang="de-DE"/>
              <a:pPr/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6A122-75B9-4F48-AD11-88572B59628A}" type="slidenum">
              <a:rPr lang="de-DE" altLang="de-DE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6F9A73-C500-4EC1-92E3-1899E80C1DFB}" type="slidenum">
              <a:rPr lang="de-DE" altLang="de-DE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906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29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79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91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513" y="2133600"/>
            <a:ext cx="2971055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3222576" y="2133600"/>
            <a:ext cx="5596936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9512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42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536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3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533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318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0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1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18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231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2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6" r:id="rId5"/>
    <p:sldLayoutId id="2147483667" r:id="rId6"/>
    <p:sldLayoutId id="2147483668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peil\Desktop\Logos_daily\BMFSFJ_4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6207125"/>
            <a:ext cx="1063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6305550"/>
            <a:ext cx="1006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243638"/>
            <a:ext cx="13700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dirty="0" smtClean="0">
                <a:ea typeface="ＭＳ Ｐゴシック" pitchFamily="34" charset="-128"/>
              </a:rPr>
              <a:t>Die 11 Youth Goals (EU-Jugendziele) :</a:t>
            </a:r>
            <a:endParaRPr lang="de-DE" altLang="de-DE" sz="3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72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79388" y="2349500"/>
            <a:ext cx="8640762" cy="3382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/>
              <a:t>Die EU mit der Jugend zusammenbringen</a:t>
            </a:r>
          </a:p>
          <a:p>
            <a:pPr>
              <a:defRPr/>
            </a:pPr>
            <a:r>
              <a:rPr lang="de-DE" dirty="0"/>
              <a:t>Gleichberechtigung aller Geschlechter</a:t>
            </a:r>
          </a:p>
          <a:p>
            <a:pPr>
              <a:defRPr/>
            </a:pPr>
            <a:r>
              <a:rPr lang="de-DE" dirty="0" smtClean="0"/>
              <a:t>Inklusive Gesellschaften</a:t>
            </a:r>
          </a:p>
          <a:p>
            <a:pPr>
              <a:defRPr/>
            </a:pPr>
            <a:r>
              <a:rPr lang="de-DE" dirty="0" smtClean="0"/>
              <a:t>Information </a:t>
            </a:r>
            <a:r>
              <a:rPr lang="de-DE" dirty="0"/>
              <a:t>und </a:t>
            </a:r>
            <a:r>
              <a:rPr lang="de-DE" dirty="0" smtClean="0"/>
              <a:t>konstruktiver </a:t>
            </a:r>
            <a:r>
              <a:rPr lang="de-DE" dirty="0"/>
              <a:t>Dialog</a:t>
            </a:r>
          </a:p>
          <a:p>
            <a:pPr>
              <a:defRPr/>
            </a:pPr>
            <a:r>
              <a:rPr lang="de-DE" dirty="0"/>
              <a:t>Psychische Gesundheit und Wohlbefinden</a:t>
            </a:r>
          </a:p>
          <a:p>
            <a:pPr>
              <a:defRPr/>
            </a:pPr>
            <a:r>
              <a:rPr lang="de-DE" dirty="0"/>
              <a:t>Jugend im ländlichen Raum voranbringen</a:t>
            </a:r>
          </a:p>
          <a:p>
            <a:pPr>
              <a:defRPr/>
            </a:pPr>
            <a:r>
              <a:rPr lang="de-DE" dirty="0" smtClean="0"/>
              <a:t>Gute </a:t>
            </a:r>
            <a:r>
              <a:rPr lang="de-DE" dirty="0"/>
              <a:t>Arbeit für alle</a:t>
            </a:r>
          </a:p>
          <a:p>
            <a:pPr>
              <a:defRPr/>
            </a:pPr>
            <a:r>
              <a:rPr lang="de-DE" dirty="0"/>
              <a:t>Gutes Lernen</a:t>
            </a:r>
          </a:p>
          <a:p>
            <a:pPr>
              <a:defRPr/>
            </a:pPr>
            <a:r>
              <a:rPr lang="de-DE" dirty="0"/>
              <a:t>Räume und Beteiligung für alle</a:t>
            </a:r>
          </a:p>
          <a:p>
            <a:pPr>
              <a:defRPr/>
            </a:pPr>
            <a:r>
              <a:rPr lang="de-DE" dirty="0"/>
              <a:t>Ein nachhaltiges, grünes Europa</a:t>
            </a:r>
          </a:p>
          <a:p>
            <a:pPr>
              <a:defRPr/>
            </a:pPr>
            <a:r>
              <a:rPr lang="de-DE" dirty="0"/>
              <a:t>Jugendorganisationen und </a:t>
            </a:r>
            <a:r>
              <a:rPr lang="de-DE" dirty="0" smtClean="0"/>
              <a:t>Europäische Jugendprogramme</a:t>
            </a:r>
            <a:endParaRPr lang="de-DE" dirty="0"/>
          </a:p>
          <a:p>
            <a:pPr marL="0" indent="0">
              <a:buFont typeface="Lucida Grande" pitchFamily="-84" charset="0"/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pic>
        <p:nvPicPr>
          <p:cNvPr id="6149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dirty="0" smtClean="0">
                <a:ea typeface="ＭＳ Ｐゴシック" pitchFamily="34" charset="-128"/>
              </a:rPr>
              <a:t>Anregungen zur Arbeit mit den Youth Goals</a:t>
            </a:r>
            <a:endParaRPr lang="de-DE" altLang="de-DE" sz="3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71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7172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pitchFamily="-84" charset="0"/>
              <a:buNone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516688"/>
            <a:ext cx="1352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7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3 – Strukturierter Dialog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Ausblick auf das Jahr </a:t>
            </a:r>
            <a:r>
              <a:rPr lang="de-DE" altLang="de-DE" sz="2000" i="1" dirty="0" smtClean="0">
                <a:ea typeface="ＭＳ Ｐゴシック" pitchFamily="34" charset="-128"/>
              </a:rPr>
              <a:t>2019</a:t>
            </a:r>
            <a:endParaRPr lang="de-DE" altLang="de-DE" sz="2000" i="1" dirty="0" smtClean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845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 smtClean="0"/>
              <a:t>Neuer Prozess des „EU-Jugenddialogs“, Umsetzung erster Zyklus im Rahmen der Trioratspräsidentschaft RO-FI-HR von 1/19-6/20</a:t>
            </a:r>
          </a:p>
          <a:p>
            <a:pPr>
              <a:defRPr/>
            </a:pPr>
            <a:r>
              <a:rPr lang="de-DE" altLang="de-DE" dirty="0" smtClean="0"/>
              <a:t>Mögliches europäisches Thema: „</a:t>
            </a:r>
            <a:r>
              <a:rPr lang="de-DE" altLang="de-DE" dirty="0" err="1" smtClean="0"/>
              <a:t>Creating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opportunities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youth</a:t>
            </a:r>
            <a:r>
              <a:rPr lang="de-DE" altLang="de-DE" dirty="0" smtClean="0"/>
              <a:t>“</a:t>
            </a: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Weitere Themen:</a:t>
            </a:r>
            <a:br>
              <a:rPr lang="de-DE" altLang="de-DE" dirty="0" smtClean="0"/>
            </a:br>
            <a:r>
              <a:rPr lang="de-DE" altLang="de-DE" dirty="0" smtClean="0"/>
              <a:t>Aktionsbereiche EU-JS E</a:t>
            </a:r>
            <a:r>
              <a:rPr lang="de-DE" dirty="0" smtClean="0"/>
              <a:t>NGAGE </a:t>
            </a:r>
            <a:r>
              <a:rPr lang="de-DE" dirty="0"/>
              <a:t>(Beteiligung), CONNECT (Begegnung), EMPOWER (Befähigung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11 EU-Jugendziele</a:t>
            </a: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Implementierung </a:t>
            </a:r>
            <a:r>
              <a:rPr lang="de-DE" altLang="de-DE" dirty="0" err="1" smtClean="0"/>
              <a:t>Youthpass</a:t>
            </a:r>
            <a:r>
              <a:rPr lang="de-DE" altLang="de-DE" dirty="0" smtClean="0"/>
              <a:t>-Zertifikat in deutscher Sprache</a:t>
            </a:r>
          </a:p>
          <a:p>
            <a:pPr>
              <a:defRPr/>
            </a:pPr>
            <a:r>
              <a:rPr lang="de-DE" altLang="de-DE" dirty="0" smtClean="0"/>
              <a:t>Kaum Steigerung der zur Verfügung stehenden Mittel (738.204€)</a:t>
            </a: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939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Leitaktion </a:t>
            </a:r>
            <a:r>
              <a:rPr lang="de-DE" altLang="de-DE" sz="2800" dirty="0" smtClean="0">
                <a:ea typeface="ＭＳ Ｐゴシック" pitchFamily="34" charset="-128"/>
              </a:rPr>
              <a:t>3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de-DE" altLang="de-DE" sz="2400" i="1" dirty="0" smtClean="0">
              <a:ea typeface="ＭＳ Ｐゴシック" pitchFamily="34" charset="-128"/>
            </a:endParaRPr>
          </a:p>
          <a:p>
            <a:pPr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6148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de-DE" altLang="de-DE" sz="2400" b="1" dirty="0" smtClean="0">
                <a:ea typeface="ＭＳ Ｐゴシック" pitchFamily="34" charset="-128"/>
              </a:rPr>
              <a:t>Vielen Dank für Ihre </a:t>
            </a:r>
            <a:endParaRPr lang="de-DE" altLang="de-DE" sz="2400" b="1" dirty="0" smtClean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de-DE" altLang="de-DE" sz="2400" b="1" dirty="0" smtClean="0">
                <a:ea typeface="ＭＳ Ｐゴシック" pitchFamily="34" charset="-128"/>
              </a:rPr>
              <a:t>Aufmerksamkeit!</a:t>
            </a:r>
          </a:p>
          <a:p>
            <a:pPr marL="0" indent="0" algn="ctr">
              <a:buNone/>
            </a:pPr>
            <a:r>
              <a:rPr lang="de-DE" altLang="de-DE" sz="6000" b="1" dirty="0" smtClean="0">
                <a:ea typeface="ＭＳ Ｐゴシック" pitchFamily="34" charset="-128"/>
                <a:sym typeface="Wingdings" panose="05000000000000000000" pitchFamily="2" charset="2"/>
              </a:rPr>
              <a:t></a:t>
            </a:r>
            <a:endParaRPr lang="de-DE" altLang="de-DE" sz="6000" b="1" dirty="0" smtClean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3 – Strukturierter Dialog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>
                <a:ea typeface="ＭＳ Ｐゴシック" pitchFamily="34" charset="-128"/>
              </a:rPr>
              <a:t>Rückblick auf die Programmumsetzung </a:t>
            </a:r>
            <a:r>
              <a:rPr lang="de-DE" altLang="de-DE" sz="2000" i="1" dirty="0" smtClean="0">
                <a:ea typeface="ＭＳ Ｐゴシック" pitchFamily="34" charset="-128"/>
              </a:rPr>
              <a:t> 2017 und 2018</a:t>
            </a: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07603"/>
              </p:ext>
            </p:extLst>
          </p:nvPr>
        </p:nvGraphicFramePr>
        <p:xfrm>
          <a:off x="611560" y="3068960"/>
          <a:ext cx="7776864" cy="295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38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Förderanträge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37 (18 national, 19 national/</a:t>
                      </a:r>
                      <a:r>
                        <a:rPr lang="de-DE" baseline="0" dirty="0" smtClean="0"/>
                        <a:t> transnational)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29 (15 national, 14 national /transnational)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bewilligte Projekte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17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bewilligte Förderung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580.504€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741.626€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385">
                <a:tc>
                  <a:txBody>
                    <a:bodyPr/>
                    <a:lstStyle/>
                    <a:p>
                      <a:r>
                        <a:rPr lang="de-DE" dirty="0" smtClean="0"/>
                        <a:t>Teilnehmende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4.128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4.668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3 – Strukturierter Dialog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>
                <a:ea typeface="ＭＳ Ｐゴシック" pitchFamily="34" charset="-128"/>
              </a:rPr>
              <a:t>Rückblick auf die Programmumsetzung </a:t>
            </a:r>
            <a:r>
              <a:rPr lang="de-DE" altLang="de-DE" sz="2000" i="1" dirty="0" smtClean="0">
                <a:ea typeface="ＭＳ Ｐゴシック" pitchFamily="34" charset="-128"/>
              </a:rPr>
              <a:t>2017 und 2018</a:t>
            </a: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54580"/>
              </p:ext>
            </p:extLst>
          </p:nvPr>
        </p:nvGraphicFramePr>
        <p:xfrm>
          <a:off x="395536" y="2924944"/>
          <a:ext cx="7200800" cy="108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4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2738">
                <a:tc>
                  <a:txBody>
                    <a:bodyPr/>
                    <a:lstStyle/>
                    <a:p>
                      <a:r>
                        <a:rPr lang="de-DE" altLang="de-DE" dirty="0" smtClean="0"/>
                        <a:t>Förderquote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738">
                <a:tc>
                  <a:txBody>
                    <a:bodyPr/>
                    <a:lstStyle/>
                    <a:p>
                      <a:r>
                        <a:rPr lang="de-DE" altLang="de-DE" dirty="0" smtClean="0"/>
                        <a:t>Strukturierter Dialog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54,1%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58,6%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</a:t>
            </a:r>
            <a:r>
              <a:rPr lang="de-DE" altLang="de-DE" sz="2800" dirty="0" smtClean="0">
                <a:ea typeface="ＭＳ Ｐゴシック" pitchFamily="34" charset="-128"/>
              </a:rPr>
              <a:t>3 – Strukturierter Dialog</a:t>
            </a:r>
            <a:br>
              <a:rPr lang="de-DE" altLang="de-DE" sz="2800" dirty="0" smtClean="0">
                <a:ea typeface="ＭＳ Ｐゴシック" pitchFamily="34" charset="-128"/>
              </a:rPr>
            </a:b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Rückblick auf die Programmumsetzung </a:t>
            </a:r>
            <a:r>
              <a:rPr lang="de-DE" altLang="de-DE" sz="2000" i="1" dirty="0" smtClean="0">
                <a:ea typeface="ＭＳ Ｐゴシック" pitchFamily="34" charset="-128"/>
              </a:rPr>
              <a:t>2017 und 2018</a:t>
            </a:r>
            <a:endParaRPr lang="de-DE" altLang="de-DE" sz="2000" i="1" dirty="0" smtClean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39068"/>
              </p:ext>
            </p:extLst>
          </p:nvPr>
        </p:nvGraphicFramePr>
        <p:xfrm>
          <a:off x="792812" y="3068960"/>
          <a:ext cx="6944957" cy="2035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76"/>
                <a:gridCol w="2240458"/>
                <a:gridCol w="2389823"/>
              </a:tblGrid>
              <a:tr h="41138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TN mit geringeren Chancen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33,8%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40%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TN mit eingeschränkter Mobilität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0,7%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2,7%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3 – Strukturierter Dialog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>
                <a:ea typeface="ＭＳ Ｐゴシック" pitchFamily="34" charset="-128"/>
              </a:rPr>
              <a:t>Rückblick auf die Programmumsetzung </a:t>
            </a:r>
            <a:r>
              <a:rPr lang="de-DE" altLang="de-DE" sz="2000" i="1" dirty="0" smtClean="0">
                <a:ea typeface="ＭＳ Ｐゴシック" pitchFamily="34" charset="-128"/>
              </a:rPr>
              <a:t>2017  und 2018</a:t>
            </a:r>
          </a:p>
          <a:p>
            <a:pPr marL="0" indent="0"/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708920"/>
            <a:ext cx="8640762" cy="34563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 smtClean="0"/>
              <a:t>Neue </a:t>
            </a:r>
            <a:r>
              <a:rPr lang="de-DE" altLang="de-DE" dirty="0"/>
              <a:t>und erfahrene Antragsteller in der Leitaktion </a:t>
            </a:r>
            <a:r>
              <a:rPr lang="de-DE" altLang="de-DE" dirty="0" smtClean="0"/>
              <a:t>3</a:t>
            </a:r>
          </a:p>
          <a:p>
            <a:pPr>
              <a:defRPr/>
            </a:pPr>
            <a:r>
              <a:rPr lang="de-DE" altLang="de-DE" dirty="0" smtClean="0"/>
              <a:t>Bundeslandweite Prozesse in </a:t>
            </a:r>
            <a:r>
              <a:rPr lang="de-DE" altLang="de-DE" dirty="0"/>
              <a:t>einigen Bundesländern </a:t>
            </a:r>
            <a:r>
              <a:rPr lang="de-DE" altLang="de-DE" dirty="0" smtClean="0"/>
              <a:t>angelehnt an Förderstrategie zur LA3</a:t>
            </a:r>
          </a:p>
          <a:p>
            <a:pPr>
              <a:defRPr/>
            </a:pPr>
            <a:r>
              <a:rPr lang="de-DE" altLang="de-DE" dirty="0" smtClean="0"/>
              <a:t>Starke </a:t>
            </a:r>
            <a:r>
              <a:rPr lang="de-DE" altLang="de-DE" dirty="0" smtClean="0"/>
              <a:t>Verankerung </a:t>
            </a:r>
            <a:r>
              <a:rPr lang="de-DE" altLang="de-DE" dirty="0" smtClean="0"/>
              <a:t>der Themen Partizipation, Europäische Bürgerschaft,  (Europäische) Jugendpolitik und Europa in </a:t>
            </a:r>
            <a:r>
              <a:rPr lang="de-DE" altLang="de-DE" dirty="0" smtClean="0"/>
              <a:t>den meisten </a:t>
            </a:r>
            <a:r>
              <a:rPr lang="de-DE" altLang="de-DE" dirty="0" smtClean="0"/>
              <a:t>Projekten</a:t>
            </a:r>
          </a:p>
          <a:p>
            <a:pPr>
              <a:defRPr/>
            </a:pPr>
            <a:r>
              <a:rPr lang="de-DE" altLang="de-DE" dirty="0" smtClean="0"/>
              <a:t>Nutzung der Projekte als Lernfelder im Hinblick auf Politik und Demokratie</a:t>
            </a: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Dialoge zwischen Jugendlichen und politisch Verantwortlichen teilweise </a:t>
            </a:r>
            <a:r>
              <a:rPr lang="de-DE" altLang="de-DE" dirty="0" smtClean="0"/>
              <a:t>eher im </a:t>
            </a:r>
            <a:r>
              <a:rPr lang="de-DE" altLang="de-DE" dirty="0" smtClean="0"/>
              <a:t>Hintergrund</a:t>
            </a:r>
          </a:p>
          <a:p>
            <a:pPr>
              <a:defRPr/>
            </a:pPr>
            <a:r>
              <a:rPr lang="de-DE" altLang="de-DE" dirty="0" smtClean="0"/>
              <a:t>Deutlichere Verbindungen von Projekten zum Europäischen Prozess </a:t>
            </a:r>
          </a:p>
          <a:p>
            <a:pPr>
              <a:defRPr/>
            </a:pPr>
            <a:r>
              <a:rPr lang="de-DE" altLang="de-DE" dirty="0" smtClean="0"/>
              <a:t>Webbasierte </a:t>
            </a:r>
            <a:r>
              <a:rPr lang="de-DE" altLang="de-DE" dirty="0" smtClean="0"/>
              <a:t>Antragsformulare</a:t>
            </a:r>
          </a:p>
          <a:p>
            <a:pPr marL="0" indent="0">
              <a:buNone/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3 – Strukturierter Dialog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Verbindung zwischen Programm und Politik 2017 und 2018</a:t>
            </a:r>
          </a:p>
          <a:p>
            <a:pPr marL="0" indent="0"/>
            <a:endParaRPr lang="de-DE" altLang="de-DE" sz="2000" i="1" dirty="0" smtClean="0">
              <a:ea typeface="ＭＳ Ｐゴシック" pitchFamily="34" charset="-128"/>
            </a:endParaRPr>
          </a:p>
          <a:p>
            <a:pPr marL="0" indent="0"/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708920"/>
            <a:ext cx="8640762" cy="34563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 smtClean="0"/>
              <a:t>Mitte 2017 bis </a:t>
            </a:r>
            <a:r>
              <a:rPr lang="de-DE" altLang="de-DE" dirty="0"/>
              <a:t>Ende 2018 </a:t>
            </a:r>
            <a:r>
              <a:rPr lang="de-DE" altLang="de-DE" dirty="0" smtClean="0"/>
              <a:t> </a:t>
            </a:r>
            <a:r>
              <a:rPr lang="de-DE" dirty="0"/>
              <a:t>„Jugend in Europa: Wie geht es weiter</a:t>
            </a:r>
            <a:r>
              <a:rPr lang="de-DE" dirty="0" smtClean="0"/>
              <a:t>?“ / </a:t>
            </a:r>
            <a:r>
              <a:rPr lang="de-DE" altLang="de-DE" dirty="0" smtClean="0"/>
              <a:t>„du </a:t>
            </a:r>
            <a:r>
              <a:rPr lang="de-DE" altLang="de-DE" dirty="0"/>
              <a:t>»EUROPA» </a:t>
            </a:r>
            <a:r>
              <a:rPr lang="de-DE" altLang="de-DE" dirty="0" smtClean="0"/>
              <a:t>wir“</a:t>
            </a:r>
          </a:p>
          <a:p>
            <a:pPr>
              <a:defRPr/>
            </a:pPr>
            <a:r>
              <a:rPr lang="de-DE" altLang="de-DE" dirty="0" smtClean="0"/>
              <a:t>Beteiligung an der Gestaltung der neuen EU-Jugendstrategie</a:t>
            </a:r>
          </a:p>
          <a:p>
            <a:pPr>
              <a:defRPr/>
            </a:pPr>
            <a:r>
              <a:rPr lang="de-DE" altLang="de-DE" dirty="0"/>
              <a:t>EU-Jugendziele / Youth Goals als </a:t>
            </a:r>
            <a:r>
              <a:rPr lang="de-DE" altLang="de-DE" dirty="0" smtClean="0"/>
              <a:t>Ergebnis des Prozesses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r>
              <a:rPr lang="de-DE" altLang="de-DE" dirty="0" smtClean="0"/>
              <a:t>Enge Zusammenarbeit mit „Werkstatt </a:t>
            </a:r>
            <a:r>
              <a:rPr lang="de-DE" altLang="de-DE" dirty="0" err="1" smtClean="0"/>
              <a:t>MitWirkung</a:t>
            </a:r>
            <a:r>
              <a:rPr lang="de-DE" altLang="de-DE" dirty="0" smtClean="0"/>
              <a:t>“ (DBJR e.V.)</a:t>
            </a:r>
          </a:p>
          <a:p>
            <a:pPr>
              <a:defRPr/>
            </a:pPr>
            <a:r>
              <a:rPr lang="de-DE" altLang="de-DE" dirty="0" smtClean="0"/>
              <a:t>Gemeinsame Veranstaltungen (Projektwerkstätten)</a:t>
            </a:r>
          </a:p>
          <a:p>
            <a:pPr>
              <a:defRPr/>
            </a:pPr>
            <a:r>
              <a:rPr lang="de-DE" altLang="de-DE" dirty="0" smtClean="0"/>
              <a:t>Gemeinsame Publikation („Damit wir uns richtig verstehen“)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r>
              <a:rPr lang="de-DE" altLang="de-DE" dirty="0" smtClean="0"/>
              <a:t>Wissenschaftliche Begleitung der Projekte durch Centrum für Angewandte Politikforschung (CAP)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The Impact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Key Action 3 </a:t>
            </a:r>
            <a:r>
              <a:rPr lang="de-DE" altLang="de-DE" dirty="0" err="1" smtClean="0">
                <a:ea typeface="ＭＳ Ｐゴシック" pitchFamily="34" charset="-128"/>
              </a:rPr>
              <a:t>projects</a:t>
            </a:r>
            <a:endParaRPr lang="de-DE" altLang="de-DE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Rechteck 1">
            <a:extLst>
              <a:ext uri="{FF2B5EF4-FFF2-40B4-BE49-F238E27FC236}"/>
            </a:extLst>
          </p:cNvPr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6148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sz="quarter" idx="11"/>
          </p:nvPr>
        </p:nvSpPr>
        <p:spPr bwMode="auto">
          <a:xfrm>
            <a:off x="179388" y="2349500"/>
            <a:ext cx="8640762" cy="3382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/>
              <a:buNone/>
              <a:defRPr/>
            </a:pPr>
            <a:r>
              <a:rPr lang="de-DE" b="1" dirty="0"/>
              <a:t>3 </a:t>
            </a:r>
            <a:r>
              <a:rPr lang="de-DE" b="1" dirty="0" err="1"/>
              <a:t>accompanying</a:t>
            </a:r>
            <a:r>
              <a:rPr lang="de-DE" b="1" dirty="0"/>
              <a:t> </a:t>
            </a:r>
            <a:r>
              <a:rPr lang="de-DE" b="1" dirty="0" err="1"/>
              <a:t>studies</a:t>
            </a:r>
            <a:r>
              <a:rPr lang="de-DE" b="1" dirty="0"/>
              <a:t> (2014, 2016, 2018) </a:t>
            </a:r>
            <a:r>
              <a:rPr lang="de-DE" b="1" dirty="0" err="1"/>
              <a:t>show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projects</a:t>
            </a:r>
            <a:r>
              <a:rPr lang="de-DE" b="1" dirty="0"/>
              <a:t> </a:t>
            </a:r>
            <a:r>
              <a:rPr lang="de-DE" b="1" dirty="0" err="1"/>
              <a:t>play</a:t>
            </a:r>
            <a:r>
              <a:rPr lang="de-DE" b="1" dirty="0"/>
              <a:t> an </a:t>
            </a:r>
            <a:r>
              <a:rPr lang="de-DE" b="1" dirty="0" err="1"/>
              <a:t>important</a:t>
            </a:r>
            <a:r>
              <a:rPr lang="de-DE" b="1" dirty="0"/>
              <a:t> </a:t>
            </a:r>
            <a:r>
              <a:rPr lang="de-DE" b="1" dirty="0" err="1"/>
              <a:t>role</a:t>
            </a:r>
            <a:r>
              <a:rPr lang="de-DE" b="1" dirty="0"/>
              <a:t> in:</a:t>
            </a:r>
          </a:p>
          <a:p>
            <a:pPr marL="0" indent="0">
              <a:buFont typeface="Lucida Grande"/>
              <a:buNone/>
              <a:defRPr/>
            </a:pPr>
            <a:endParaRPr lang="de-DE" b="1" dirty="0"/>
          </a:p>
          <a:p>
            <a:pPr>
              <a:defRPr/>
            </a:pPr>
            <a:r>
              <a:rPr lang="de-DE" dirty="0" err="1"/>
              <a:t>reaching</a:t>
            </a:r>
            <a:r>
              <a:rPr lang="de-DE" dirty="0"/>
              <a:t>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backgrounds</a:t>
            </a:r>
            <a:r>
              <a:rPr lang="de-DE" dirty="0"/>
              <a:t> (not 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politics</a:t>
            </a:r>
            <a:r>
              <a:rPr lang="de-DE" dirty="0"/>
              <a:t>, </a:t>
            </a:r>
            <a:r>
              <a:rPr lang="de-DE" dirty="0" err="1"/>
              <a:t>disadvantaged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) </a:t>
            </a:r>
            <a:r>
              <a:rPr lang="de-DE" dirty="0" err="1"/>
              <a:t>at</a:t>
            </a:r>
            <a:r>
              <a:rPr lang="de-DE" dirty="0"/>
              <a:t> different </a:t>
            </a:r>
            <a:r>
              <a:rPr lang="de-DE" dirty="0" err="1"/>
              <a:t>levels</a:t>
            </a:r>
            <a:r>
              <a:rPr lang="de-DE" dirty="0"/>
              <a:t> (</a:t>
            </a:r>
            <a:r>
              <a:rPr lang="de-DE" dirty="0" err="1"/>
              <a:t>local</a:t>
            </a:r>
            <a:r>
              <a:rPr lang="de-DE" dirty="0"/>
              <a:t>, regional, national, transnational),</a:t>
            </a:r>
          </a:p>
          <a:p>
            <a:pPr>
              <a:defRPr/>
            </a:pPr>
            <a:r>
              <a:rPr lang="de-DE" dirty="0" err="1"/>
              <a:t>sparking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in (</a:t>
            </a:r>
            <a:r>
              <a:rPr lang="de-DE" dirty="0" err="1"/>
              <a:t>democratic</a:t>
            </a:r>
            <a:r>
              <a:rPr lang="de-DE" dirty="0"/>
              <a:t>) </a:t>
            </a:r>
            <a:r>
              <a:rPr lang="de-DE" dirty="0" err="1"/>
              <a:t>participation</a:t>
            </a:r>
            <a:r>
              <a:rPr lang="de-DE" dirty="0"/>
              <a:t>, (European) </a:t>
            </a:r>
            <a:r>
              <a:rPr lang="de-DE" dirty="0" err="1"/>
              <a:t>youth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Europe in </a:t>
            </a:r>
            <a:r>
              <a:rPr lang="de-DE" dirty="0" err="1"/>
              <a:t>general</a:t>
            </a:r>
            <a:r>
              <a:rPr lang="de-DE" dirty="0"/>
              <a:t>,</a:t>
            </a:r>
          </a:p>
          <a:p>
            <a:pPr>
              <a:defRPr/>
            </a:pPr>
            <a:r>
              <a:rPr lang="de-DE" dirty="0" err="1"/>
              <a:t>offering</a:t>
            </a:r>
            <a:r>
              <a:rPr lang="de-DE" dirty="0"/>
              <a:t> an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democracy-learning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,</a:t>
            </a:r>
          </a:p>
          <a:p>
            <a:pPr>
              <a:defRPr/>
            </a:pPr>
            <a:r>
              <a:rPr lang="de-DE" dirty="0" err="1"/>
              <a:t>empowering</a:t>
            </a:r>
            <a:r>
              <a:rPr lang="de-DE" dirty="0"/>
              <a:t>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offering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,</a:t>
            </a:r>
          </a:p>
          <a:p>
            <a:pPr>
              <a:defRPr/>
            </a:pPr>
            <a:r>
              <a:rPr lang="de-DE" dirty="0" err="1"/>
              <a:t>fostering</a:t>
            </a:r>
            <a:r>
              <a:rPr lang="de-DE" dirty="0"/>
              <a:t> </a:t>
            </a:r>
            <a:r>
              <a:rPr lang="de-DE" dirty="0" err="1"/>
              <a:t>dialogue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youth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  <a:p>
            <a:pPr marL="0" indent="0">
              <a:buFont typeface="Lucida Grande" pitchFamily="-84" charset="0"/>
              <a:buNone/>
              <a:defRPr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Font typeface="Lucida Grande" pitchFamily="-84" charset="0"/>
              <a:buNone/>
              <a:defRPr/>
            </a:pPr>
            <a:endParaRPr lang="de-DE" altLang="de-DE" dirty="0">
              <a:ea typeface="ＭＳ Ｐゴシック" pitchFamily="34" charset="-128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dirty="0" smtClean="0">
                <a:ea typeface="ＭＳ Ｐゴシック" pitchFamily="34" charset="-128"/>
              </a:rPr>
              <a:t>Youth Goals – EU-Jugendziele</a:t>
            </a:r>
            <a:endParaRPr lang="de-DE" altLang="de-DE" sz="3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09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516688"/>
            <a:ext cx="1352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4975225" cy="373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187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dirty="0" smtClean="0">
                <a:ea typeface="ＭＳ Ｐゴシック" pitchFamily="34" charset="-128"/>
              </a:rPr>
              <a:t>Die Youth Goals sind…</a:t>
            </a:r>
            <a:endParaRPr lang="de-DE" altLang="de-DE" sz="3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8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79388" y="2205038"/>
            <a:ext cx="8640762" cy="35274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 smtClean="0">
                <a:ea typeface="ＭＳ Ｐゴシック" pitchFamily="34" charset="-128"/>
              </a:rPr>
              <a:t>das Ergebnis des Strukturierter Dialog 2017/2018 „Jugend in Europa – Wie geht es weiter“,</a:t>
            </a:r>
          </a:p>
          <a:p>
            <a:pPr>
              <a:defRPr/>
            </a:pPr>
            <a:r>
              <a:rPr lang="de-DE" altLang="de-DE" b="1" u="sng" dirty="0">
                <a:ea typeface="ＭＳ Ｐゴシック" pitchFamily="34" charset="-128"/>
              </a:rPr>
              <a:t>e</a:t>
            </a:r>
            <a:r>
              <a:rPr lang="de-DE" altLang="de-DE" b="1" u="sng" dirty="0" smtClean="0">
                <a:ea typeface="ＭＳ Ｐゴシック" pitchFamily="34" charset="-128"/>
              </a:rPr>
              <a:t>ine Vision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>
                <a:ea typeface="ＭＳ Ｐゴシック" pitchFamily="34" charset="-128"/>
              </a:rPr>
              <a:t>f</a:t>
            </a:r>
            <a:r>
              <a:rPr lang="de-DE" altLang="de-DE" dirty="0" smtClean="0">
                <a:ea typeface="ＭＳ Ｐゴシック" pitchFamily="34" charset="-128"/>
              </a:rPr>
              <a:t>ür ein Europa, das jungen Menschen dazu verhilft, ihr gesamtes Potential zu entfalten,</a:t>
            </a:r>
          </a:p>
          <a:p>
            <a:pPr>
              <a:defRPr/>
            </a:pPr>
            <a:r>
              <a:rPr lang="de-DE" b="1" u="sng" dirty="0" err="1" smtClean="0">
                <a:ea typeface="ＭＳ Ｐゴシック" pitchFamily="34" charset="-128"/>
              </a:rPr>
              <a:t>Sektorübergreifende</a:t>
            </a:r>
            <a:r>
              <a:rPr lang="de-DE" b="1" u="sng" dirty="0" smtClean="0">
                <a:ea typeface="ＭＳ Ｐゴシック" pitchFamily="34" charset="-128"/>
              </a:rPr>
              <a:t> </a:t>
            </a:r>
            <a:r>
              <a:rPr lang="de-DE" b="1" u="sng" dirty="0">
                <a:ea typeface="ＭＳ Ｐゴシック" pitchFamily="34" charset="-128"/>
              </a:rPr>
              <a:t>Bereiche</a:t>
            </a:r>
            <a:r>
              <a:rPr lang="de-DE" dirty="0">
                <a:ea typeface="ＭＳ Ｐゴシック" pitchFamily="34" charset="-128"/>
              </a:rPr>
              <a:t>, von denen Auswirkungen auf das Leben junger Menschen ausgehen und </a:t>
            </a:r>
            <a:r>
              <a:rPr lang="de-DE" b="1" u="sng" dirty="0">
                <a:ea typeface="ＭＳ Ｐゴシック" pitchFamily="34" charset="-128"/>
              </a:rPr>
              <a:t>Herausforderungen</a:t>
            </a:r>
            <a:r>
              <a:rPr lang="de-DE" dirty="0" smtClean="0"/>
              <a:t>, </a:t>
            </a:r>
            <a:r>
              <a:rPr lang="de-DE" dirty="0"/>
              <a:t>die gemeistert werden </a:t>
            </a:r>
            <a:r>
              <a:rPr lang="de-DE" dirty="0" smtClean="0"/>
              <a:t>müssen,</a:t>
            </a:r>
          </a:p>
          <a:p>
            <a:pPr>
              <a:defRPr/>
            </a:pPr>
            <a:r>
              <a:rPr lang="de-DE" dirty="0" smtClean="0"/>
              <a:t>Inspiration für Mitgliedstaaten </a:t>
            </a:r>
            <a:r>
              <a:rPr lang="de-DE" dirty="0"/>
              <a:t>und </a:t>
            </a:r>
            <a:r>
              <a:rPr lang="de-DE" dirty="0" smtClean="0"/>
              <a:t>Europäische </a:t>
            </a:r>
            <a:r>
              <a:rPr lang="de-DE" dirty="0"/>
              <a:t>Kommission </a:t>
            </a:r>
            <a:r>
              <a:rPr lang="de-DE" dirty="0" smtClean="0"/>
              <a:t>zum Einbezug dieser Vision </a:t>
            </a:r>
            <a:r>
              <a:rPr lang="de-DE" dirty="0"/>
              <a:t>in alle damit verbundenen Politikbereiche und </a:t>
            </a:r>
            <a:r>
              <a:rPr lang="de-DE" dirty="0" smtClean="0"/>
              <a:t>Agenden ,</a:t>
            </a:r>
          </a:p>
          <a:p>
            <a:pPr>
              <a:defRPr/>
            </a:pPr>
            <a:r>
              <a:rPr lang="de-DE" altLang="de-DE" b="1" u="sng" dirty="0" smtClean="0">
                <a:ea typeface="ＭＳ Ｐゴシック" pitchFamily="34" charset="-128"/>
              </a:rPr>
              <a:t>UND Themen für Projekte in Erasmus+ JUGEND IN AKTION!</a:t>
            </a:r>
          </a:p>
          <a:p>
            <a:pPr marL="0" indent="0">
              <a:buFont typeface="Lucida Grande" pitchFamily="-84" charset="0"/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  <a:p>
            <a:pPr marL="0" indent="0">
              <a:buFont typeface="Lucida Grande" pitchFamily="-84" charset="0"/>
              <a:buNone/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pic>
        <p:nvPicPr>
          <p:cNvPr id="5125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(le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a3180-0d58-4fc7-9007-32245eb00e3f">424FKUMM25N5-1232496984-42</_dlc_DocId>
    <_dlc_DocIdUrl xmlns="6f0a3180-0d58-4fc7-9007-32245eb00e3f">
      <Url>http://intranet/Management/MonitoringMeeting/CheckPoint2019/_layouts/DocIdRedir.aspx?ID=424FKUMM25N5-1232496984-42</Url>
      <Description>424FKUMM25N5-1232496984-42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F9D1C0D9B85D4292335CC229CB772C" ma:contentTypeVersion="0" ma:contentTypeDescription="Ein neues Dokument erstellen." ma:contentTypeScope="" ma:versionID="e4860f3edb1d55f7d75b834994d0d32b">
  <xsd:schema xmlns:xsd="http://www.w3.org/2001/XMLSchema" xmlns:xs="http://www.w3.org/2001/XMLSchema" xmlns:p="http://schemas.microsoft.com/office/2006/metadata/properties" xmlns:ns2="6f0a3180-0d58-4fc7-9007-32245eb00e3f" targetNamespace="http://schemas.microsoft.com/office/2006/metadata/properties" ma:root="true" ma:fieldsID="d8bb323f9bfe478474aadab2c9779784" ns2:_="">
    <xsd:import namespace="6f0a3180-0d58-4fc7-9007-32245eb00e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3180-0d58-4fc7-9007-32245eb00e3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721E5-DBFC-4E9D-AC13-C3F4F0C28E2A}"/>
</file>

<file path=customXml/itemProps2.xml><?xml version="1.0" encoding="utf-8"?>
<ds:datastoreItem xmlns:ds="http://schemas.openxmlformats.org/officeDocument/2006/customXml" ds:itemID="{8671C26F-E921-4C5F-BA7C-E6D2A050A8B1}"/>
</file>

<file path=customXml/itemProps3.xml><?xml version="1.0" encoding="utf-8"?>
<ds:datastoreItem xmlns:ds="http://schemas.openxmlformats.org/officeDocument/2006/customXml" ds:itemID="{F332030E-56C3-4D65-940C-688385806A43}"/>
</file>

<file path=customXml/itemProps4.xml><?xml version="1.0" encoding="utf-8"?>
<ds:datastoreItem xmlns:ds="http://schemas.openxmlformats.org/officeDocument/2006/customXml" ds:itemID="{9391802B-0E58-44A2-B39C-A7946B8256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Bildschirmpräsentation (4:3)</PresentationFormat>
  <Paragraphs>144</Paragraphs>
  <Slides>13</Slides>
  <Notes>13</Notes>
  <HiddenSlides>2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Titel (leer)</vt:lpstr>
      <vt:lpstr>Trennseiten</vt:lpstr>
      <vt:lpstr>1_Trennseiten</vt:lpstr>
      <vt:lpstr>PowerPoint-Präsentation</vt:lpstr>
      <vt:lpstr>Leitaktion 3 – Strukturierter Dialog</vt:lpstr>
      <vt:lpstr>Leitaktion 3 – Strukturierter Dialog</vt:lpstr>
      <vt:lpstr>Leitaktion 3 – Strukturierter Dialog </vt:lpstr>
      <vt:lpstr>Leitaktion 3 – Strukturierter Dialog</vt:lpstr>
      <vt:lpstr>Leitaktion 3 – Strukturierter Dialog</vt:lpstr>
      <vt:lpstr>The Impact of Key Action 3 projects</vt:lpstr>
      <vt:lpstr>Youth Goals – EU-Jugendziele</vt:lpstr>
      <vt:lpstr>Die Youth Goals sind…</vt:lpstr>
      <vt:lpstr>Die 11 Youth Goals (EU-Jugendziele) :</vt:lpstr>
      <vt:lpstr>Anregungen zur Arbeit mit den Youth Goals</vt:lpstr>
      <vt:lpstr>Leitaktion 3 – Strukturierter Dialog</vt:lpstr>
      <vt:lpstr>Leitaktion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Schmidt</dc:creator>
  <cp:lastModifiedBy>Yvonne Buchalla</cp:lastModifiedBy>
  <cp:revision>78</cp:revision>
  <cp:lastPrinted>2017-08-30T11:07:16Z</cp:lastPrinted>
  <dcterms:created xsi:type="dcterms:W3CDTF">2015-09-03T14:02:08Z</dcterms:created>
  <dcterms:modified xsi:type="dcterms:W3CDTF">2019-02-26T10:38:41Z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0x010100C2F9D1C0D9B85D4292335CC229CB772C</vt:lpwstr>
  </property>
  <property fmtid="{D5CDD505-2E9C-101B-9397-08002B2CF9AE}" pid="3" name="_dlc_DocIdItemGuid">
    <vt:lpwstr>ea13cb4c-5176-4d6b-9325-06c54493d9ed</vt:lpwstr>
  </property>
</Properties>
</file>