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  <p:sldMasterId id="2147483669" r:id="rId6"/>
    <p:sldMasterId id="2147483674" r:id="rId7"/>
  </p:sldMasterIdLst>
  <p:notesMasterIdLst>
    <p:notesMasterId r:id="rId16"/>
  </p:notesMasterIdLst>
  <p:sldIdLst>
    <p:sldId id="258" r:id="rId8"/>
    <p:sldId id="267" r:id="rId9"/>
    <p:sldId id="270" r:id="rId10"/>
    <p:sldId id="269" r:id="rId11"/>
    <p:sldId id="268" r:id="rId12"/>
    <p:sldId id="272" r:id="rId13"/>
    <p:sldId id="273" r:id="rId14"/>
    <p:sldId id="271" r:id="rId15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essa Hofeditz" initials="235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7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D17AF-9F96-445B-8F1C-E83F916401EF}" type="datetimeFigureOut">
              <a:rPr lang="de-DE" smtClean="0"/>
              <a:t>03.11.2017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3C68-B42F-4AAE-A072-66FE4D48418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24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870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9B0ABD-7B12-44E1-BB0D-3D117ADC5AC9}" type="slidenum">
              <a:rPr lang="de-DE" altLang="de-DE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DE" altLang="de-DE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9064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290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794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091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513" y="2133600"/>
            <a:ext cx="2971055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9"/>
          <p:cNvSpPr>
            <a:spLocks noGrp="1"/>
          </p:cNvSpPr>
          <p:nvPr>
            <p:ph sz="quarter" idx="12"/>
          </p:nvPr>
        </p:nvSpPr>
        <p:spPr>
          <a:xfrm>
            <a:off x="3222576" y="2133600"/>
            <a:ext cx="5596936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79512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442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4536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237312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5338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03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3187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133600"/>
            <a:ext cx="8640763" cy="38862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087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2060848"/>
            <a:ext cx="9144000" cy="4392488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 dirty="0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19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(H1, H2,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709" y="1265400"/>
            <a:ext cx="8640000" cy="792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179709" y="2133600"/>
            <a:ext cx="8640763" cy="647328"/>
          </a:xfrm>
          <a:prstGeom prst="rect">
            <a:avLst/>
          </a:prstGeom>
        </p:spPr>
        <p:txBody>
          <a:bodyPr vert="horz"/>
          <a:lstStyle>
            <a:lvl1pPr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179709" y="2852936"/>
            <a:ext cx="8640763" cy="2667000"/>
          </a:xfrm>
          <a:prstGeom prst="rect">
            <a:avLst/>
          </a:prstGeom>
        </p:spPr>
        <p:txBody>
          <a:bodyPr vert="horz" lIns="144000"/>
          <a:lstStyle>
            <a:lvl1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1pPr>
            <a:lvl2pPr>
              <a:buClr>
                <a:srgbClr val="009DDD"/>
              </a:buClr>
              <a:buFont typeface="Lucida Grande"/>
              <a:buChar char="_"/>
              <a:defRPr sz="2000">
                <a:solidFill>
                  <a:srgbClr val="666666"/>
                </a:solidFill>
              </a:defRPr>
            </a:lvl2pPr>
            <a:lvl3pPr>
              <a:buClr>
                <a:srgbClr val="009DDD"/>
              </a:buClr>
              <a:buSzPct val="70000"/>
              <a:buFont typeface="Lucida Grande"/>
              <a:buChar char="≫"/>
              <a:defRPr sz="2000">
                <a:solidFill>
                  <a:srgbClr val="666666"/>
                </a:solidFill>
              </a:defRPr>
            </a:lvl3pPr>
            <a:lvl4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4pPr>
            <a:lvl5pPr>
              <a:buClr>
                <a:srgbClr val="009DDD"/>
              </a:buClr>
              <a:buSzPct val="70000"/>
              <a:buFont typeface="Lucida Grande"/>
              <a:buChar char="≫"/>
              <a:defRPr>
                <a:solidFill>
                  <a:srgbClr val="666666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918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231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2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344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543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6456363"/>
            <a:ext cx="140811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ild 19" descr="facebook_logo_grau.ai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72250"/>
            <a:ext cx="1698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2413000" y="6524625"/>
            <a:ext cx="266382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twitter.com</a:t>
            </a:r>
            <a:r>
              <a:rPr lang="en-US" sz="1000" dirty="0" smtClean="0">
                <a:solidFill>
                  <a:srgbClr val="7F7F7F"/>
                </a:solidFill>
                <a:latin typeface="Calibri" charset="0"/>
              </a:rPr>
              <a:t>/</a:t>
            </a:r>
            <a:r>
              <a:rPr lang="en-US" sz="1000" dirty="0" err="1" smtClean="0">
                <a:solidFill>
                  <a:srgbClr val="7F7F7F"/>
                </a:solidFill>
                <a:latin typeface="Calibri" charset="0"/>
              </a:rPr>
              <a:t>jugend_f_europa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7" name="Bild 21" descr="twitter_logo_grau.ai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6596063"/>
            <a:ext cx="142875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446088" y="6524625"/>
            <a:ext cx="1704975" cy="246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 dirty="0" smtClean="0">
                <a:solidFill>
                  <a:srgbClr val="7F7F7F"/>
                </a:solidFill>
                <a:latin typeface="Calibri" charset="0"/>
              </a:rPr>
              <a:t>Facebook/</a:t>
            </a:r>
            <a:r>
              <a:rPr lang="de-DE" sz="1000" dirty="0" err="1" smtClean="0">
                <a:solidFill>
                  <a:srgbClr val="7F7F7F"/>
                </a:solidFill>
                <a:latin typeface="Calibri" charset="0"/>
              </a:rPr>
              <a:t>jugendfuereuropa</a:t>
            </a:r>
            <a:endParaRPr lang="de-DE" sz="1000" dirty="0" smtClean="0">
              <a:solidFill>
                <a:srgbClr val="7F7F7F"/>
              </a:solidFill>
              <a:latin typeface="Calibri" charset="0"/>
            </a:endParaRPr>
          </a:p>
        </p:txBody>
      </p:sp>
      <p:pic>
        <p:nvPicPr>
          <p:cNvPr id="3079" name="Bild 11" descr="ErasmusplusJIA_RGB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0350"/>
            <a:ext cx="2735262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Bild 12" descr="JfE_Public_RGB.ai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260350"/>
            <a:ext cx="229552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0" y="1268413"/>
            <a:ext cx="9144000" cy="792162"/>
          </a:xfrm>
          <a:prstGeom prst="rect">
            <a:avLst/>
          </a:prstGeom>
          <a:solidFill>
            <a:srgbClr val="43A0D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2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66" r:id="rId5"/>
    <p:sldLayoutId id="2147483667" r:id="rId6"/>
    <p:sldLayoutId id="2147483668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Weber@jfemail.de" TargetMode="Externa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4" Type="http://schemas.openxmlformats.org/officeDocument/2006/relationships/hyperlink" Target="mailto:Kriege@jfemail.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C:\Users\peil\Desktop\Logos_daily\BMFSFJ_4C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6207125"/>
            <a:ext cx="1063625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6305550"/>
            <a:ext cx="1006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050" y="6243638"/>
            <a:ext cx="13700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6900"/>
            <a:ext cx="914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10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 smtClean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Zahlen, Daten Fakten zur Fachkräftemobilität (in DE)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39075" y="2492896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" indent="0">
              <a:spcBef>
                <a:spcPts val="0"/>
              </a:spcBef>
              <a:spcAft>
                <a:spcPts val="0"/>
              </a:spcAft>
              <a:buNone/>
            </a:pPr>
            <a:endParaRPr lang="de-DE" dirty="0" smtClean="0"/>
          </a:p>
          <a:p>
            <a:pPr marL="5715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err="1" smtClean="0">
                <a:solidFill>
                  <a:srgbClr val="FF0000"/>
                </a:solidFill>
              </a:rPr>
              <a:t>Fachkräftemobilitäten</a:t>
            </a:r>
            <a:r>
              <a:rPr lang="de-DE" dirty="0" smtClean="0">
                <a:solidFill>
                  <a:srgbClr val="FF0000"/>
                </a:solidFill>
              </a:rPr>
              <a:t> nach R1 und R2 - </a:t>
            </a:r>
            <a:r>
              <a:rPr lang="de-DE" dirty="0">
                <a:solidFill>
                  <a:srgbClr val="FF0000"/>
                </a:solidFill>
              </a:rPr>
              <a:t>2017: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_"/>
            </a:pPr>
            <a:endParaRPr lang="de-DE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_"/>
            </a:pPr>
            <a:r>
              <a:rPr lang="de-DE" dirty="0" smtClean="0"/>
              <a:t>54 geförderte Aktivitäten </a:t>
            </a:r>
            <a:r>
              <a:rPr lang="de-DE" dirty="0"/>
              <a:t>mit </a:t>
            </a:r>
            <a:r>
              <a:rPr lang="de-DE" dirty="0" smtClean="0"/>
              <a:t>Partnerländern: 			  934.551 €</a:t>
            </a: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_"/>
            </a:pPr>
            <a:r>
              <a:rPr lang="de-DE" dirty="0" smtClean="0"/>
              <a:t>44 </a:t>
            </a:r>
            <a:r>
              <a:rPr lang="de-DE" dirty="0"/>
              <a:t>geförderte Aktivitäten </a:t>
            </a:r>
            <a:r>
              <a:rPr lang="de-DE" dirty="0" smtClean="0"/>
              <a:t>mit Programmländern: 			  722.513 €</a:t>
            </a:r>
            <a:endParaRPr lang="de-DE" dirty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_"/>
            </a:pPr>
            <a:r>
              <a:rPr lang="de-DE" dirty="0"/>
              <a:t>Verbleibendes Budget </a:t>
            </a:r>
            <a:r>
              <a:rPr lang="de-DE" dirty="0" smtClean="0"/>
              <a:t>für R 3 - 2017:					1.050.000 € </a:t>
            </a: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Inhaltsplatzhalter 3"/>
          <p:cNvSpPr txBox="1">
            <a:spLocks/>
          </p:cNvSpPr>
          <p:nvPr/>
        </p:nvSpPr>
        <p:spPr bwMode="auto">
          <a:xfrm>
            <a:off x="331788" y="3005138"/>
            <a:ext cx="8640762" cy="33125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Font typeface="Lucida Grande"/>
              <a:buChar char="_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Font typeface="Lucida Grande"/>
              <a:buChar char="_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SzPct val="70000"/>
              <a:buFont typeface="Lucida Grande"/>
              <a:buChar char="≫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SzPct val="70000"/>
              <a:buFont typeface="Lucida Grande"/>
              <a:buChar char="≫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SzPct val="70000"/>
              <a:buFont typeface="Lucida Grande"/>
              <a:buChar char="≫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  <a:defRPr/>
            </a:pPr>
            <a:endParaRPr lang="de-DE" altLang="de-DE" smtClean="0"/>
          </a:p>
          <a:p>
            <a:pPr marL="0" indent="0">
              <a:buFont typeface="Lucida Grande"/>
              <a:buNone/>
              <a:defRPr/>
            </a:pPr>
            <a:endParaRPr lang="de-DE" altLang="de-DE" b="1" i="1" dirty="0" smtClean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 bwMode="auto">
          <a:xfrm>
            <a:off x="484188" y="3157538"/>
            <a:ext cx="8640762" cy="33125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Font typeface="Lucida Grande"/>
              <a:buChar char="_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Font typeface="Lucida Grande"/>
              <a:buChar char="_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SzPct val="70000"/>
              <a:buFont typeface="Lucida Grande"/>
              <a:buChar char="≫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SzPct val="70000"/>
              <a:buFont typeface="Lucida Grande"/>
              <a:buChar char="≫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D"/>
              </a:buClr>
              <a:buSzPct val="70000"/>
              <a:buFont typeface="Lucida Grande"/>
              <a:buChar char="≫"/>
              <a:defRPr sz="2000" kern="1200">
                <a:solidFill>
                  <a:srgbClr val="666666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  <a:defRPr/>
            </a:pPr>
            <a:endParaRPr lang="de-DE" altLang="de-DE" smtClean="0"/>
          </a:p>
          <a:p>
            <a:pPr marL="0" indent="0">
              <a:buFont typeface="Lucida Grande"/>
              <a:buNone/>
              <a:defRPr/>
            </a:pPr>
            <a:endParaRPr lang="de-DE" altLang="de-DE" b="1" i="1" dirty="0" smtClean="0"/>
          </a:p>
        </p:txBody>
      </p:sp>
    </p:spTree>
    <p:extLst>
      <p:ext uri="{BB962C8B-B14F-4D97-AF65-F5344CB8AC3E}">
        <p14:creationId xmlns:p14="http://schemas.microsoft.com/office/powerpoint/2010/main" val="7476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Aktuelle Förderprioritäten Erasmus + JUGEND</a:t>
            </a:r>
            <a:endParaRPr lang="de-DE" altLang="de-DE" sz="2000" i="1" dirty="0">
              <a:ea typeface="ＭＳ Ｐゴシック" pitchFamily="34" charset="-128"/>
            </a:endParaRPr>
          </a:p>
          <a:p>
            <a:pPr marL="0" indent="0"/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AutoNum type="arabicPeriod"/>
            </a:pPr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AutoNum type="arabicPeriod"/>
            </a:pPr>
            <a:r>
              <a:rPr lang="de-DE" altLang="de-DE" sz="2000" i="1" dirty="0" smtClean="0">
                <a:ea typeface="ＭＳ Ｐゴシック" pitchFamily="34" charset="-128"/>
              </a:rPr>
              <a:t>Projekte, die </a:t>
            </a: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benachteiligte junge Menschen</a:t>
            </a:r>
            <a:r>
              <a:rPr lang="de-DE" altLang="de-DE" sz="2000" i="1" dirty="0" smtClean="0">
                <a:ea typeface="ＭＳ Ｐゴシック" pitchFamily="34" charset="-128"/>
              </a:rPr>
              <a:t> erreichen wollen (Zielgruppe u.a. Flüchtlinge) und kulturelle Vielfalt (Inhalt) fördern ...</a:t>
            </a:r>
          </a:p>
          <a:p>
            <a:pPr marL="457200" indent="-457200">
              <a:buAutoNum type="arabicPeriod"/>
            </a:pPr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AutoNum type="arabicPeriod"/>
            </a:pP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Fachkräfte der Jugendarbeit</a:t>
            </a:r>
            <a:r>
              <a:rPr lang="de-DE" altLang="de-DE" sz="2000" i="1" dirty="0" smtClean="0">
                <a:ea typeface="ＭＳ Ｐゴシック" pitchFamily="34" charset="-128"/>
              </a:rPr>
              <a:t> mit Kompetenzen und Methoden der De-Radikalisierung junger Menschen ausstatten.</a:t>
            </a:r>
          </a:p>
          <a:p>
            <a:pPr marL="457200" indent="-457200">
              <a:buAutoNum type="arabicPeriod"/>
            </a:pPr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AutoNum type="arabicPeriod"/>
            </a:pPr>
            <a:r>
              <a:rPr lang="de-DE" altLang="de-DE" sz="2000" i="1" dirty="0" smtClean="0">
                <a:ea typeface="ＭＳ Ｐゴシック" pitchFamily="34" charset="-128"/>
              </a:rPr>
              <a:t>Projekte, die </a:t>
            </a: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junge Flüchtlinge, Asylsuchende und Migranten</a:t>
            </a:r>
            <a:r>
              <a:rPr lang="de-DE" altLang="de-DE" sz="2000" i="1" dirty="0" smtClean="0">
                <a:ea typeface="ＭＳ Ｐゴシック" pitchFamily="34" charset="-128"/>
              </a:rPr>
              <a:t> einbeziehen. </a:t>
            </a: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b="1" i="1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Spezifische Zielsetzungen von Erasmus + JUGEND und Fachkräftemobilität</a:t>
            </a:r>
          </a:p>
          <a:p>
            <a:pPr marL="0" indent="0"/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AutoNum type="alphaUcPeriod"/>
            </a:pPr>
            <a:r>
              <a:rPr lang="de-DE" altLang="de-DE" sz="2000" b="1" i="1" u="sng" dirty="0" smtClean="0">
                <a:ea typeface="ＭＳ Ｐゴシック" pitchFamily="34" charset="-128"/>
              </a:rPr>
              <a:t>Individuelle Förderziele</a:t>
            </a:r>
          </a:p>
          <a:p>
            <a:pPr marL="457200" indent="-457200">
              <a:buAutoNum type="alphaUcPeriod"/>
            </a:pPr>
            <a:endParaRPr lang="de-DE" altLang="de-DE" sz="2000" i="1" dirty="0">
              <a:ea typeface="ＭＳ Ｐゴシック" pitchFamily="34" charset="-128"/>
            </a:endParaRPr>
          </a:p>
          <a:p>
            <a:pPr marL="457200" indent="-457200">
              <a:buClr>
                <a:srgbClr val="009DDD"/>
              </a:buClr>
              <a:buFont typeface="Calibri" panose="020F0502020204030204" pitchFamily="34" charset="0"/>
              <a:buChar char="_"/>
            </a:pPr>
            <a:r>
              <a:rPr lang="de-DE" altLang="de-DE" sz="2000" i="1" dirty="0" smtClean="0">
                <a:ea typeface="ＭＳ Ｐゴシック" pitchFamily="34" charset="-128"/>
              </a:rPr>
              <a:t>Verbesserung der </a:t>
            </a: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Schlüsselkompetenzen und –</a:t>
            </a:r>
            <a:r>
              <a:rPr lang="de-DE" altLang="de-DE" sz="2000" i="1" dirty="0" err="1" smtClean="0">
                <a:solidFill>
                  <a:srgbClr val="FF0000"/>
                </a:solidFill>
                <a:ea typeface="ＭＳ Ｐゴシック" pitchFamily="34" charset="-128"/>
              </a:rPr>
              <a:t>fertigkeiten</a:t>
            </a:r>
            <a:r>
              <a:rPr lang="de-DE" altLang="de-DE" sz="2000" i="1" dirty="0" smtClean="0">
                <a:ea typeface="ＭＳ Ｐゴシック" pitchFamily="34" charset="-128"/>
              </a:rPr>
              <a:t> junger Menschen,</a:t>
            </a:r>
          </a:p>
          <a:p>
            <a:pPr marL="457200" indent="-457200">
              <a:buClr>
                <a:srgbClr val="009DDD"/>
              </a:buClr>
              <a:buFont typeface="Calibri" panose="020F0502020204030204" pitchFamily="34" charset="0"/>
              <a:buChar char="_"/>
            </a:pPr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Clr>
                <a:srgbClr val="009DDD"/>
              </a:buClr>
              <a:buFont typeface="Calibri" panose="020F0502020204030204" pitchFamily="34" charset="0"/>
              <a:buChar char="_"/>
            </a:pP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Beteiligung am demokratischen Leben</a:t>
            </a:r>
            <a:r>
              <a:rPr lang="de-DE" altLang="de-DE" sz="2000" i="1" dirty="0" smtClean="0">
                <a:ea typeface="ＭＳ Ｐゴシック" pitchFamily="34" charset="-128"/>
              </a:rPr>
              <a:t> in Europa und Förderung des aktiven Bürgersinns,</a:t>
            </a:r>
          </a:p>
          <a:p>
            <a:pPr marL="457200" indent="-457200">
              <a:buClr>
                <a:srgbClr val="009DDD"/>
              </a:buClr>
              <a:buFont typeface="Calibri" panose="020F0502020204030204" pitchFamily="34" charset="0"/>
              <a:buChar char="_"/>
            </a:pPr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Clr>
                <a:srgbClr val="009DDD"/>
              </a:buClr>
              <a:buFont typeface="Calibri" panose="020F0502020204030204" pitchFamily="34" charset="0"/>
              <a:buChar char="_"/>
            </a:pPr>
            <a:r>
              <a:rPr lang="de-DE" altLang="de-DE" sz="2000" i="1" dirty="0" smtClean="0">
                <a:ea typeface="ＭＳ Ｐゴシック" pitchFamily="34" charset="-128"/>
              </a:rPr>
              <a:t>Förderung des </a:t>
            </a: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interkulturellen Dialogs</a:t>
            </a:r>
            <a:r>
              <a:rPr lang="de-DE" altLang="de-DE" sz="2000" i="1" dirty="0" smtClean="0">
                <a:ea typeface="ＭＳ Ｐゴシック" pitchFamily="34" charset="-128"/>
              </a:rPr>
              <a:t>,</a:t>
            </a:r>
          </a:p>
          <a:p>
            <a:pPr>
              <a:buClr>
                <a:srgbClr val="009DDD"/>
              </a:buClr>
              <a:buFont typeface="Calibri" panose="020F0502020204030204" pitchFamily="34" charset="0"/>
              <a:buChar char="_"/>
            </a:pPr>
            <a:endParaRPr lang="de-DE" altLang="de-DE" sz="2000" i="1" dirty="0" smtClean="0">
              <a:ea typeface="ＭＳ Ｐゴシック" pitchFamily="34" charset="-128"/>
            </a:endParaRPr>
          </a:p>
          <a:p>
            <a:pPr marL="457200" indent="-457200">
              <a:buClr>
                <a:srgbClr val="009DDD"/>
              </a:buClr>
              <a:buFont typeface="Calibri" panose="020F0502020204030204" pitchFamily="34" charset="0"/>
              <a:buChar char="_"/>
            </a:pPr>
            <a:r>
              <a:rPr lang="de-DE" altLang="de-DE" sz="2000" i="1" dirty="0" smtClean="0">
                <a:ea typeface="ＭＳ Ｐゴシック" pitchFamily="34" charset="-128"/>
              </a:rPr>
              <a:t>Förderung von </a:t>
            </a: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sozialer Integration und Solidarität</a:t>
            </a:r>
            <a:r>
              <a:rPr lang="de-DE" altLang="de-DE" sz="2000" i="1" dirty="0" smtClean="0">
                <a:ea typeface="ＭＳ Ｐゴシック" pitchFamily="34" charset="-128"/>
              </a:rPr>
              <a:t>,</a:t>
            </a:r>
          </a:p>
          <a:p>
            <a:pPr marL="457200" indent="-457200">
              <a:buAutoNum type="arabicPeriod"/>
            </a:pP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512" y="2852936"/>
            <a:ext cx="8640762" cy="331256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>
                <a:ea typeface="ＭＳ Ｐゴシック" pitchFamily="34" charset="-128"/>
              </a:rPr>
              <a:t>Spezifische Zielsetzungen von Erasmus + JUGEND und </a:t>
            </a:r>
            <a:r>
              <a:rPr lang="de-DE" altLang="de-DE" sz="2000" i="1" dirty="0" smtClean="0">
                <a:ea typeface="ＭＳ Ｐゴシック" pitchFamily="34" charset="-128"/>
              </a:rPr>
              <a:t>Fachkräftemobilität</a:t>
            </a: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512" y="2564904"/>
            <a:ext cx="8640762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r>
              <a:rPr lang="de-DE" altLang="de-DE" i="1" dirty="0" smtClean="0">
                <a:ea typeface="ＭＳ Ｐゴシック" pitchFamily="34" charset="-128"/>
              </a:rPr>
              <a:t>B. </a:t>
            </a:r>
            <a:r>
              <a:rPr lang="de-DE" altLang="de-DE" b="1" i="1" u="sng" dirty="0" smtClean="0">
                <a:ea typeface="ＭＳ Ｐゴシック" pitchFamily="34" charset="-128"/>
              </a:rPr>
              <a:t>Strukturelle Förderziele:</a:t>
            </a:r>
          </a:p>
          <a:p>
            <a:pPr>
              <a:defRPr/>
            </a:pPr>
            <a:r>
              <a:rPr lang="de-DE" altLang="de-DE" dirty="0" smtClean="0">
                <a:solidFill>
                  <a:srgbClr val="FF0000"/>
                </a:solidFill>
              </a:rPr>
              <a:t>Qualitätsverbesserung</a:t>
            </a:r>
            <a:r>
              <a:rPr lang="de-DE" altLang="de-DE" dirty="0" smtClean="0"/>
              <a:t> in der Jugendarbeit,</a:t>
            </a:r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>
                <a:solidFill>
                  <a:srgbClr val="FF0000"/>
                </a:solidFill>
              </a:rPr>
              <a:t>Verstärkte Zusammenarbeit </a:t>
            </a:r>
            <a:r>
              <a:rPr lang="de-DE" altLang="de-DE" dirty="0" smtClean="0"/>
              <a:t>von Jugendorganisationen,</a:t>
            </a:r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Berücksichtigung (</a:t>
            </a:r>
            <a:r>
              <a:rPr lang="de-DE" altLang="de-DE" dirty="0" smtClean="0">
                <a:solidFill>
                  <a:srgbClr val="FF0000"/>
                </a:solidFill>
              </a:rPr>
              <a:t>jugend</a:t>
            </a:r>
            <a:r>
              <a:rPr lang="de-DE" altLang="de-DE" dirty="0" smtClean="0"/>
              <a:t>-)</a:t>
            </a:r>
            <a:r>
              <a:rPr lang="de-DE" altLang="de-DE" dirty="0" smtClean="0">
                <a:solidFill>
                  <a:srgbClr val="FF0000"/>
                </a:solidFill>
              </a:rPr>
              <a:t>politischer Entwicklungen,</a:t>
            </a:r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Stärkung der </a:t>
            </a:r>
            <a:r>
              <a:rPr lang="de-DE" altLang="de-DE" dirty="0" smtClean="0">
                <a:solidFill>
                  <a:srgbClr val="FF0000"/>
                </a:solidFill>
              </a:rPr>
              <a:t>internationalen Dimension </a:t>
            </a:r>
            <a:r>
              <a:rPr lang="de-DE" altLang="de-DE" dirty="0" smtClean="0"/>
              <a:t>der Aktivitäten im Jugendbereich,</a:t>
            </a:r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r>
              <a:rPr lang="de-DE" altLang="de-DE" dirty="0" smtClean="0"/>
              <a:t>Verbesserung der </a:t>
            </a:r>
            <a:r>
              <a:rPr lang="de-DE" altLang="de-DE" dirty="0" smtClean="0">
                <a:solidFill>
                  <a:srgbClr val="FF0000"/>
                </a:solidFill>
              </a:rPr>
              <a:t>Fertigkeiten von Fachkräften, </a:t>
            </a:r>
            <a:r>
              <a:rPr lang="de-DE" altLang="de-DE" dirty="0"/>
              <a:t>mehr </a:t>
            </a:r>
            <a:r>
              <a:rPr lang="de-DE" altLang="de-DE" dirty="0" smtClean="0"/>
              <a:t>Fachkräftemobilität.</a:t>
            </a: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ea typeface="ＭＳ Ｐゴシック" pitchFamily="34" charset="-128"/>
              </a:rPr>
              <a:t>Zielsetzungen der Fachkräftemobilität von </a:t>
            </a:r>
            <a:r>
              <a:rPr lang="de-DE" altLang="de-DE" sz="2000" i="1" dirty="0">
                <a:ea typeface="ＭＳ Ｐゴシック" pitchFamily="34" charset="-128"/>
              </a:rPr>
              <a:t>Erasmus + </a:t>
            </a:r>
            <a:r>
              <a:rPr lang="de-DE" altLang="de-DE" sz="2000" i="1" dirty="0" smtClean="0">
                <a:ea typeface="ＭＳ Ｐゴシック" pitchFamily="34" charset="-128"/>
              </a:rPr>
              <a:t>JUGEND</a:t>
            </a:r>
            <a:endParaRPr lang="de-DE" altLang="de-DE" sz="2000" i="1" dirty="0">
              <a:ea typeface="ＭＳ Ｐゴシック" pitchFamily="34" charset="-128"/>
            </a:endParaRP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512" y="2564904"/>
            <a:ext cx="8640762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de-DE" altLang="de-DE" dirty="0"/>
              <a:t>Förderung </a:t>
            </a:r>
            <a:r>
              <a:rPr lang="de-DE" altLang="de-DE" dirty="0">
                <a:solidFill>
                  <a:srgbClr val="FF0000"/>
                </a:solidFill>
              </a:rPr>
              <a:t>individueller Fertigkeiten </a:t>
            </a:r>
            <a:r>
              <a:rPr lang="de-DE" altLang="de-DE" dirty="0"/>
              <a:t>(hier insb</a:t>
            </a:r>
            <a:r>
              <a:rPr lang="de-DE" altLang="de-DE" dirty="0" smtClean="0"/>
              <a:t>. internationale Handlungskompetenz, didaktische und sprachliche Kompetenzen)</a:t>
            </a:r>
          </a:p>
          <a:p>
            <a:pPr>
              <a:defRPr/>
            </a:pPr>
            <a:r>
              <a:rPr lang="de-DE" altLang="de-DE" dirty="0" smtClean="0"/>
              <a:t>Förderung der </a:t>
            </a:r>
            <a:r>
              <a:rPr lang="de-DE" altLang="de-DE" dirty="0" smtClean="0">
                <a:solidFill>
                  <a:srgbClr val="FF0000"/>
                </a:solidFill>
              </a:rPr>
              <a:t>Fertigkeiten</a:t>
            </a:r>
            <a:r>
              <a:rPr lang="de-DE" altLang="de-DE" dirty="0" smtClean="0"/>
              <a:t> Kooperationen im Bereich Jugendarbeit </a:t>
            </a:r>
            <a:r>
              <a:rPr lang="de-DE" altLang="de-DE" dirty="0" smtClean="0">
                <a:solidFill>
                  <a:srgbClr val="FF0000"/>
                </a:solidFill>
              </a:rPr>
              <a:t>strukturell</a:t>
            </a:r>
            <a:r>
              <a:rPr lang="de-DE" altLang="de-DE" dirty="0" smtClean="0"/>
              <a:t> und </a:t>
            </a:r>
            <a:r>
              <a:rPr lang="de-DE" altLang="de-DE" dirty="0" err="1" smtClean="0"/>
              <a:t>sektorübergreifend</a:t>
            </a:r>
            <a:r>
              <a:rPr lang="de-DE" altLang="de-DE" dirty="0" smtClean="0"/>
              <a:t> zu entwickeln und auszubauen (Netzwerkbildung)</a:t>
            </a:r>
          </a:p>
          <a:p>
            <a:pPr>
              <a:defRPr/>
            </a:pPr>
            <a:r>
              <a:rPr lang="de-DE" altLang="de-DE" dirty="0" smtClean="0"/>
              <a:t>Förderung </a:t>
            </a:r>
            <a:r>
              <a:rPr lang="de-DE" altLang="de-DE" dirty="0" smtClean="0">
                <a:solidFill>
                  <a:srgbClr val="FF0000"/>
                </a:solidFill>
              </a:rPr>
              <a:t>jugendpolitischer Kompetenzen</a:t>
            </a:r>
            <a:r>
              <a:rPr lang="de-DE" altLang="de-DE" dirty="0" smtClean="0"/>
              <a:t>, Ausbau der jugendpolitischen Zusammenarbeit</a:t>
            </a:r>
          </a:p>
          <a:p>
            <a:pPr>
              <a:defRPr/>
            </a:pPr>
            <a:r>
              <a:rPr lang="de-DE" altLang="de-DE" dirty="0">
                <a:solidFill>
                  <a:srgbClr val="FF0000"/>
                </a:solidFill>
              </a:rPr>
              <a:t>Berufsprofilierende Kompetenzen</a:t>
            </a:r>
            <a:r>
              <a:rPr lang="de-DE" altLang="de-DE" dirty="0"/>
              <a:t> „Fachkraft in der internationalen Jugendarbeit“ </a:t>
            </a:r>
            <a:r>
              <a:rPr lang="de-DE" altLang="de-DE" dirty="0" smtClean="0"/>
              <a:t>entwickeln</a:t>
            </a:r>
          </a:p>
          <a:p>
            <a:pPr>
              <a:defRPr/>
            </a:pPr>
            <a:r>
              <a:rPr lang="de-DE" altLang="de-DE" dirty="0" smtClean="0">
                <a:solidFill>
                  <a:srgbClr val="FF0000"/>
                </a:solidFill>
              </a:rPr>
              <a:t>Organisationssystematische Kompetenzen</a:t>
            </a:r>
            <a:r>
              <a:rPr lang="de-DE" altLang="de-DE" dirty="0" smtClean="0"/>
              <a:t> im Bereich einer professionellen Feldgestaltung von Jugendarbeit </a:t>
            </a: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 marL="0" indent="0">
              <a:buNone/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ctrTitle"/>
          </p:nvPr>
        </p:nvSpPr>
        <p:spPr bwMode="auto">
          <a:xfrm>
            <a:off x="179388" y="1301750"/>
            <a:ext cx="8964612" cy="71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45059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Merksätze für </a:t>
            </a:r>
            <a:r>
              <a:rPr lang="de-DE" altLang="de-DE" sz="2000" i="1" dirty="0" err="1" smtClean="0">
                <a:solidFill>
                  <a:srgbClr val="FF0000"/>
                </a:solidFill>
                <a:ea typeface="ＭＳ Ｐゴシック" pitchFamily="34" charset="-128"/>
              </a:rPr>
              <a:t>Fachkräftemobilitäten</a:t>
            </a:r>
            <a:r>
              <a:rPr lang="de-DE" altLang="de-DE" sz="2000" i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de-DE" altLang="de-DE" sz="2000" i="1" dirty="0">
                <a:ea typeface="ＭＳ Ｐゴシック" pitchFamily="34" charset="-128"/>
              </a:rPr>
              <a:t>in Erasmus+ JUGEND</a:t>
            </a:r>
          </a:p>
        </p:txBody>
      </p:sp>
      <p:sp>
        <p:nvSpPr>
          <p:cNvPr id="5124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512" y="2564904"/>
            <a:ext cx="8640762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  <a:defRPr/>
            </a:pPr>
            <a:endParaRPr lang="de-DE" altLang="de-DE" i="1" dirty="0">
              <a:ea typeface="ＭＳ Ｐゴシック" pitchFamily="34" charset="-128"/>
            </a:endParaRPr>
          </a:p>
          <a:p>
            <a:pPr marL="457200" indent="-457200">
              <a:buAutoNum type="arabicPeriod"/>
              <a:defRPr/>
            </a:pPr>
            <a:r>
              <a:rPr lang="de-DE" altLang="de-DE" dirty="0" err="1" smtClean="0"/>
              <a:t>Fachkräftemobilitäten</a:t>
            </a:r>
            <a:r>
              <a:rPr lang="de-DE" altLang="de-DE" dirty="0" smtClean="0"/>
              <a:t> </a:t>
            </a:r>
            <a:r>
              <a:rPr lang="de-DE" altLang="de-DE" dirty="0"/>
              <a:t>müssen sich deutlich an den Zielsetzungen </a:t>
            </a:r>
            <a:r>
              <a:rPr lang="de-DE" altLang="de-DE" dirty="0" smtClean="0"/>
              <a:t>orientieren</a:t>
            </a:r>
          </a:p>
          <a:p>
            <a:pPr marL="457200" indent="-457200">
              <a:buAutoNum type="arabicPeriod"/>
              <a:defRPr/>
            </a:pPr>
            <a:r>
              <a:rPr lang="de-DE" altLang="de-DE" dirty="0" err="1"/>
              <a:t>Fachkräftemobilitäten</a:t>
            </a:r>
            <a:r>
              <a:rPr lang="de-DE" altLang="de-DE" dirty="0"/>
              <a:t> </a:t>
            </a:r>
            <a:r>
              <a:rPr lang="de-DE" altLang="de-DE" dirty="0" smtClean="0"/>
              <a:t>sollen </a:t>
            </a:r>
            <a:r>
              <a:rPr lang="de-DE" altLang="de-DE" dirty="0"/>
              <a:t>sich </a:t>
            </a:r>
            <a:r>
              <a:rPr lang="de-DE" altLang="de-DE" dirty="0" smtClean="0"/>
              <a:t>an den Prioritäten orientieren</a:t>
            </a:r>
          </a:p>
          <a:p>
            <a:pPr marL="457200" indent="-457200">
              <a:buAutoNum type="arabicPeriod"/>
              <a:defRPr/>
            </a:pPr>
            <a:r>
              <a:rPr lang="de-DE" altLang="de-DE" dirty="0" err="1"/>
              <a:t>Fachkräftemobilitäten</a:t>
            </a:r>
            <a:r>
              <a:rPr lang="de-DE" altLang="de-DE" dirty="0" smtClean="0"/>
              <a:t> sollen einen Mehrwert </a:t>
            </a:r>
            <a:r>
              <a:rPr lang="de-DE" altLang="de-DE" dirty="0"/>
              <a:t>für das grenzüberschreitende nichtformale Lernen junger </a:t>
            </a:r>
            <a:r>
              <a:rPr lang="de-DE" altLang="de-DE" dirty="0" smtClean="0"/>
              <a:t>Menschen bilden</a:t>
            </a:r>
          </a:p>
          <a:p>
            <a:pPr marL="457200" indent="-457200">
              <a:buAutoNum type="arabicPeriod"/>
              <a:defRPr/>
            </a:pPr>
            <a:r>
              <a:rPr lang="de-DE" altLang="de-DE" dirty="0" err="1" smtClean="0"/>
              <a:t>Fachkräftemobilitäten</a:t>
            </a:r>
            <a:r>
              <a:rPr lang="de-DE" altLang="de-DE" dirty="0" smtClean="0"/>
              <a:t> im Rahmen komplexer Projekte sollen inhaltlich passen</a:t>
            </a:r>
          </a:p>
          <a:p>
            <a:pPr marL="457200" indent="-457200">
              <a:buAutoNum type="arabicPeriod"/>
              <a:defRPr/>
            </a:pPr>
            <a:r>
              <a:rPr lang="de-DE" altLang="de-DE" dirty="0" err="1" smtClean="0"/>
              <a:t>Fachkräftemobilitäten</a:t>
            </a:r>
            <a:r>
              <a:rPr lang="de-DE" altLang="de-DE" dirty="0" smtClean="0"/>
              <a:t>, die erkennbar kooperativ entwickelt wurden, haben Vorrang (qualitatives Kriterium)</a:t>
            </a:r>
            <a:endParaRPr lang="de-DE" altLang="de-DE" dirty="0"/>
          </a:p>
          <a:p>
            <a:pPr>
              <a:defRPr/>
            </a:pPr>
            <a:endParaRPr lang="de-DE" altLang="de-DE" dirty="0" smtClean="0"/>
          </a:p>
          <a:p>
            <a:pPr>
              <a:defRPr/>
            </a:pPr>
            <a:endParaRPr lang="de-DE" altLang="de-DE" dirty="0" smtClean="0"/>
          </a:p>
          <a:p>
            <a:pPr marL="0" indent="0">
              <a:buFont typeface="Lucida Grande"/>
              <a:buNone/>
              <a:defRPr/>
            </a:pPr>
            <a:endParaRPr lang="de-DE" altLang="de-DE" dirty="0" smtClean="0"/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ctrTitle"/>
          </p:nvPr>
        </p:nvSpPr>
        <p:spPr bwMode="auto">
          <a:xfrm>
            <a:off x="179388" y="1265238"/>
            <a:ext cx="8964612" cy="939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sz="2800" dirty="0">
                <a:ea typeface="ＭＳ Ｐゴシック" pitchFamily="34" charset="-128"/>
              </a:rPr>
              <a:t>Fachkräftemobilität</a:t>
            </a:r>
            <a:endParaRPr lang="de-DE" altLang="de-DE" sz="2800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5123" name="Textplatzhalter 2"/>
          <p:cNvSpPr>
            <a:spLocks noGrp="1"/>
          </p:cNvSpPr>
          <p:nvPr>
            <p:ph type="body" sz="quarter" idx="10"/>
          </p:nvPr>
        </p:nvSpPr>
        <p:spPr bwMode="auto">
          <a:xfrm>
            <a:off x="179388" y="2133600"/>
            <a:ext cx="8640762" cy="7905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defRPr/>
            </a:pPr>
            <a:endParaRPr lang="de-DE" altLang="de-DE" sz="2400" i="1" dirty="0" smtClean="0">
              <a:ea typeface="ＭＳ Ｐゴシック" pitchFamily="34" charset="-128"/>
            </a:endParaRPr>
          </a:p>
          <a:p>
            <a:pPr>
              <a:defRPr/>
            </a:pPr>
            <a:endParaRPr lang="de-DE" altLang="de-DE" dirty="0" smtClean="0">
              <a:ea typeface="ＭＳ Ｐゴシック" pitchFamily="34" charset="-128"/>
            </a:endParaRPr>
          </a:p>
        </p:txBody>
      </p:sp>
      <p:sp>
        <p:nvSpPr>
          <p:cNvPr id="6148" name="Inhaltsplatzhalter 3"/>
          <p:cNvSpPr>
            <a:spLocks noGrp="1"/>
          </p:cNvSpPr>
          <p:nvPr>
            <p:ph sz="quarter" idx="11"/>
          </p:nvPr>
        </p:nvSpPr>
        <p:spPr bwMode="auto">
          <a:xfrm>
            <a:off x="179388" y="2852738"/>
            <a:ext cx="8640762" cy="35290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de-DE" altLang="de-DE" dirty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de-DE" altLang="de-DE" dirty="0" smtClean="0">
                <a:ea typeface="ＭＳ Ｐゴシック" pitchFamily="34" charset="-128"/>
              </a:rPr>
              <a:t>Elena Weber (</a:t>
            </a:r>
            <a:r>
              <a:rPr lang="de-DE" altLang="de-DE" dirty="0" smtClean="0">
                <a:ea typeface="ＭＳ Ｐゴシック" pitchFamily="34" charset="-128"/>
                <a:hlinkClick r:id="rId3"/>
              </a:rPr>
              <a:t>Weber@jfemail.de</a:t>
            </a:r>
            <a:r>
              <a:rPr lang="de-DE" altLang="de-DE" dirty="0" smtClean="0">
                <a:ea typeface="ＭＳ Ｐゴシック" pitchFamily="34" charset="-128"/>
              </a:rPr>
              <a:t>)</a:t>
            </a:r>
          </a:p>
          <a:p>
            <a:pPr marL="0" indent="0" algn="ctr">
              <a:buNone/>
            </a:pPr>
            <a:r>
              <a:rPr lang="de-DE" altLang="de-DE" dirty="0" smtClean="0">
                <a:ea typeface="ＭＳ Ｐゴシック" pitchFamily="34" charset="-128"/>
              </a:rPr>
              <a:t>Christof Kriege (</a:t>
            </a:r>
            <a:r>
              <a:rPr lang="de-DE" altLang="de-DE" dirty="0" smtClean="0">
                <a:ea typeface="ＭＳ Ｐゴシック" pitchFamily="34" charset="-128"/>
                <a:hlinkClick r:id="rId4"/>
              </a:rPr>
              <a:t>Kriege@jfemail.de</a:t>
            </a:r>
            <a:r>
              <a:rPr lang="de-DE" altLang="de-DE" dirty="0" smtClean="0">
                <a:ea typeface="ＭＳ Ｐゴシック" pitchFamily="34" charset="-128"/>
              </a:rPr>
              <a:t>) </a:t>
            </a:r>
            <a:endParaRPr lang="de-DE" altLang="de-DE" dirty="0">
              <a:ea typeface="ＭＳ Ｐゴシック" pitchFamily="34" charset="-128"/>
            </a:endParaRPr>
          </a:p>
          <a:p>
            <a:pPr marL="0" indent="0" algn="ctr">
              <a:buNone/>
            </a:pPr>
            <a:endParaRPr lang="de-DE" altLang="de-DE" sz="2400" b="1" dirty="0" smtClean="0">
              <a:ea typeface="ＭＳ Ｐゴシック" pitchFamily="34" charset="-128"/>
            </a:endParaRPr>
          </a:p>
          <a:p>
            <a:pPr marL="0" indent="0" algn="ctr">
              <a:buNone/>
            </a:pPr>
            <a:r>
              <a:rPr lang="de-DE" altLang="de-DE" sz="2400" b="1" dirty="0" smtClean="0">
                <a:ea typeface="ＭＳ Ｐゴシック" pitchFamily="34" charset="-128"/>
              </a:rPr>
              <a:t>Vielen Dank für Ihre Aufmerksamkeit!</a:t>
            </a:r>
          </a:p>
        </p:txBody>
      </p:sp>
      <p:sp>
        <p:nvSpPr>
          <p:cNvPr id="2" name="Rechteck 1"/>
          <p:cNvSpPr/>
          <p:nvPr/>
        </p:nvSpPr>
        <p:spPr>
          <a:xfrm>
            <a:off x="107950" y="188913"/>
            <a:ext cx="2879725" cy="863600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85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(leer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rennseit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f0a3180-0d58-4fc7-9007-32245eb00e3f">424FKUMM25N5-1032-65</_dlc_DocId>
    <_dlc_DocIdUrl xmlns="6f0a3180-0d58-4fc7-9007-32245eb00e3f">
      <Url>http://intranet/Management/MonitoringMeeting/CheckPoint2017/_layouts/DocIdRedir.aspx?ID=424FKUMM25N5-1032-65</Url>
      <Description>424FKUMM25N5-1032-65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D9AA1347C65D4B9A27BD0DCDC10FCD" ma:contentTypeVersion="0" ma:contentTypeDescription="Ein neues Dokument erstellen." ma:contentTypeScope="" ma:versionID="79dfe519fd11a4aa36b93ec0c020b874">
  <xsd:schema xmlns:xsd="http://www.w3.org/2001/XMLSchema" xmlns:xs="http://www.w3.org/2001/XMLSchema" xmlns:p="http://schemas.microsoft.com/office/2006/metadata/properties" xmlns:ns2="6f0a3180-0d58-4fc7-9007-32245eb00e3f" targetNamespace="http://schemas.microsoft.com/office/2006/metadata/properties" ma:root="true" ma:fieldsID="d8bb323f9bfe478474aadab2c9779784" ns2:_="">
    <xsd:import namespace="6f0a3180-0d58-4fc7-9007-32245eb00e3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a3180-0d58-4fc7-9007-32245eb00e3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71C26F-E921-4C5F-BA7C-E6D2A050A8B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B4721E5-DBFC-4E9D-AC13-C3F4F0C28E2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6f0a3180-0d58-4fc7-9007-32245eb00e3f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32030E-56C3-4D65-940C-688385806A4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B6F43C4-1E7D-4089-AE34-2469C9C69A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0a3180-0d58-4fc7-9007-32245eb00e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Bildschirmpräsentation (4:3)</PresentationFormat>
  <Paragraphs>75</Paragraphs>
  <Slides>8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1" baseType="lpstr">
      <vt:lpstr>Titel (leer)</vt:lpstr>
      <vt:lpstr>Trennseiten</vt:lpstr>
      <vt:lpstr>1_Trennseiten</vt:lpstr>
      <vt:lpstr>PowerPoint-Präsentation</vt:lpstr>
      <vt:lpstr>Fachkräftemobilität</vt:lpstr>
      <vt:lpstr>Fachkräftemobilität</vt:lpstr>
      <vt:lpstr>Fachkräftemobilität</vt:lpstr>
      <vt:lpstr>Fachkräftemobilität</vt:lpstr>
      <vt:lpstr>Fachkräftemobilität</vt:lpstr>
      <vt:lpstr>Fachkräftemobilität</vt:lpstr>
      <vt:lpstr>Fachkräftemobilität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Schmidt</dc:creator>
  <cp:lastModifiedBy>Derya-Aylin Lehmeier</cp:lastModifiedBy>
  <cp:revision>55</cp:revision>
  <cp:lastPrinted>2015-09-08T06:46:42Z</cp:lastPrinted>
  <dcterms:created xsi:type="dcterms:W3CDTF">2015-09-03T14:02:08Z</dcterms:created>
  <dcterms:modified xsi:type="dcterms:W3CDTF">2017-11-03T10:15:12Z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0x010100F8D9AA1347C65D4B9A27BD0DCDC10FCD</vt:lpwstr>
  </property>
  <property fmtid="{D5CDD505-2E9C-101B-9397-08002B2CF9AE}" pid="3" name="_dlc_DocIdItemGuid">
    <vt:lpwstr>ef25ae21-892e-4692-a3ec-96c952abb04d</vt:lpwstr>
  </property>
</Properties>
</file>