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56" r:id="rId7"/>
    <p:sldMasterId id="2147483667" r:id="rId8"/>
    <p:sldMasterId id="2147483663" r:id="rId9"/>
    <p:sldMasterId id="2147483675" r:id="rId10"/>
    <p:sldMasterId id="2147483679" r:id="rId11"/>
  </p:sldMasterIdLst>
  <p:sldIdLst>
    <p:sldId id="266" r:id="rId12"/>
    <p:sldId id="263" r:id="rId13"/>
    <p:sldId id="279" r:id="rId14"/>
    <p:sldId id="276" r:id="rId15"/>
    <p:sldId id="277" r:id="rId16"/>
    <p:sldId id="278" r:id="rId17"/>
    <p:sldId id="267" r:id="rId18"/>
    <p:sldId id="269" r:id="rId19"/>
    <p:sldId id="270" r:id="rId20"/>
    <p:sldId id="272" r:id="rId21"/>
    <p:sldId id="274" r:id="rId22"/>
    <p:sldId id="273" r:id="rId23"/>
    <p:sldId id="268" r:id="rId24"/>
    <p:sldId id="265" r:id="rId2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0DF"/>
    <a:srgbClr val="141C6D"/>
    <a:srgbClr val="1737B6"/>
    <a:srgbClr val="2219B5"/>
    <a:srgbClr val="F79646"/>
    <a:srgbClr val="9BBB59"/>
    <a:srgbClr val="CABC1E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72" y="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60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513" y="2133600"/>
            <a:ext cx="2971055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3222576" y="2133600"/>
            <a:ext cx="5596936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9512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0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6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5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2657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21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93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513" y="2133600"/>
            <a:ext cx="2971055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3222576" y="2133600"/>
            <a:ext cx="5596936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9512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71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312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7330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0044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7007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01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6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30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theme" Target="../theme/theme5.xml"/><Relationship Id="rId9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19" descr="facebook_logo_grau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029" name="Bild 21" descr="twitter_logo_grau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031" name="Bild 1" descr="ErasmusplusJIA_RGB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3" descr="JfE_Public_RGB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2066925"/>
            <a:ext cx="9144000" cy="438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 19" descr="facebook_logo_grau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053" name="Bild 21" descr="twitter_logo_grau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19" descr="facebook_logo_grau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029" name="Bild 21" descr="twitter_logo_grau.ai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031" name="Bild 1" descr="ErasmusplusJIA_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3" descr="JfE_Public_RGB.ai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2066925"/>
            <a:ext cx="9144000" cy="438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1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gend-in-aktion.de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Prozess 1"/>
          <p:cNvSpPr/>
          <p:nvPr/>
        </p:nvSpPr>
        <p:spPr>
          <a:xfrm>
            <a:off x="5219700" y="5516563"/>
            <a:ext cx="3024188" cy="122555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099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6305550"/>
            <a:ext cx="1006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243638"/>
            <a:ext cx="13700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peil\Desktop\Logos_daily\BMFSFJ_4C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6207125"/>
            <a:ext cx="1063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2. Der Antrag - Häufige Fragen</a:t>
            </a:r>
            <a:br>
              <a:rPr lang="de-DE" altLang="de-DE" dirty="0" smtClean="0">
                <a:ea typeface="ＭＳ Ｐゴシック" pitchFamily="34" charset="-128"/>
              </a:rPr>
            </a:b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024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dirty="0" smtClean="0">
                <a:ea typeface="ＭＳ Ｐゴシック" pitchFamily="34" charset="-128"/>
              </a:rPr>
              <a:t>Der Vorbereitende Planungsbesuch in KA1 </a:t>
            </a:r>
          </a:p>
          <a:p>
            <a:pPr marL="0" indent="0">
              <a:spcBef>
                <a:spcPts val="0"/>
              </a:spcBef>
            </a:pPr>
            <a:r>
              <a:rPr lang="de-DE" altLang="de-DE" dirty="0">
                <a:ea typeface="ＭＳ Ｐゴシック" pitchFamily="34" charset="-128"/>
              </a:rPr>
              <a:t>(</a:t>
            </a:r>
            <a:r>
              <a:rPr lang="de-DE" altLang="de-DE" dirty="0" smtClean="0">
                <a:ea typeface="ＭＳ Ｐゴシック" pitchFamily="34" charset="-128"/>
              </a:rPr>
              <a:t>EFD und Jugendbegegnungen)</a:t>
            </a:r>
          </a:p>
        </p:txBody>
      </p:sp>
      <p:sp>
        <p:nvSpPr>
          <p:cNvPr id="1024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5320" y="3284984"/>
            <a:ext cx="8640762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Im EFD nur bei Freiwilligen mit erhöhtem Förderbedarf / mit Behinderungen möglich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Dauer höchstens zwei Tage, ohne Reisetage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Ein Teilnehmer pro Gruppe / Entsendeorganisation. Zwei möglich, wenn einer davon ein an der Aktivität  teilnehmender junger Mensch ohne Funktion als  Gruppenleiter oder Trainer ist.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Reisekosten werden über die Pauschale berechnet, Kosten für Unterkunft/Verpflegung über die außergewöhnlichen Kosten</a:t>
            </a: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2. Der Antrag - Häufige Fragen</a:t>
            </a:r>
            <a:br>
              <a:rPr lang="de-DE" altLang="de-DE" dirty="0" smtClean="0">
                <a:ea typeface="ＭＳ Ｐゴシック" pitchFamily="34" charset="-128"/>
              </a:rPr>
            </a:b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2291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 smtClean="0">
                <a:ea typeface="ＭＳ Ｐゴシック" pitchFamily="34" charset="-128"/>
              </a:rPr>
              <a:t>Webforms</a:t>
            </a:r>
            <a:r>
              <a:rPr lang="de-DE" altLang="de-DE" dirty="0" smtClean="0">
                <a:ea typeface="ＭＳ Ｐゴシック" pitchFamily="34" charset="-128"/>
              </a:rPr>
              <a:t> KA 105 und KA 347</a:t>
            </a:r>
          </a:p>
        </p:txBody>
      </p:sp>
      <p:sp>
        <p:nvSpPr>
          <p:cNvPr id="12292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168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-84" charset="0"/>
              <a:buChar char="_"/>
              <a:defRPr/>
            </a:pPr>
            <a:r>
              <a:rPr lang="de-DE" altLang="de-DE" dirty="0" smtClean="0">
                <a:ea typeface="ＭＳ Ｐゴシック" pitchFamily="34" charset="-128"/>
              </a:rPr>
              <a:t>Link zu </a:t>
            </a:r>
            <a:r>
              <a:rPr lang="de-DE" altLang="de-DE" dirty="0">
                <a:ea typeface="ＭＳ Ｐゴシック" pitchFamily="34" charset="-128"/>
              </a:rPr>
              <a:t>den Webforms auf </a:t>
            </a:r>
            <a:r>
              <a:rPr lang="de-DE" altLang="de-DE" dirty="0">
                <a:ea typeface="ＭＳ Ｐゴシック" pitchFamily="34" charset="-128"/>
                <a:hlinkClick r:id="rId2"/>
              </a:rPr>
              <a:t>https://www.jugend-in-aktion.de</a:t>
            </a:r>
            <a:r>
              <a:rPr lang="de-DE" altLang="de-DE" dirty="0" smtClean="0">
                <a:ea typeface="ＭＳ Ｐゴシック" pitchFamily="34" charset="-128"/>
                <a:hlinkClick r:id="rId2"/>
              </a:rPr>
              <a:t>/</a:t>
            </a:r>
            <a:r>
              <a:rPr lang="de-DE" altLang="de-DE" dirty="0" smtClean="0">
                <a:ea typeface="ＭＳ Ｐゴシック" pitchFamily="34" charset="-128"/>
              </a:rPr>
              <a:t> bei den Fördermöglichkeiten sowie im Dokumentencenter unter der jeweiligen Aktion</a:t>
            </a:r>
          </a:p>
          <a:p>
            <a:pPr>
              <a:buFont typeface="Lucida Grande" pitchFamily="-84" charset="0"/>
              <a:buChar char="_"/>
              <a:defRPr/>
            </a:pPr>
            <a:r>
              <a:rPr lang="de-DE" altLang="de-DE" dirty="0" smtClean="0">
                <a:ea typeface="ＭＳ Ｐゴシック" pitchFamily="34" charset="-128"/>
              </a:rPr>
              <a:t>Login mit dem EU-Login (ECAS Account)</a:t>
            </a:r>
          </a:p>
          <a:p>
            <a:pPr>
              <a:buFont typeface="Lucida Grande" pitchFamily="-84" charset="0"/>
              <a:buChar char="_"/>
              <a:defRPr/>
            </a:pPr>
            <a:r>
              <a:rPr lang="de-DE" altLang="de-DE" dirty="0" smtClean="0">
                <a:ea typeface="ＭＳ Ｐゴシック" pitchFamily="34" charset="-128"/>
              </a:rPr>
              <a:t>Automatische Speicherung alle zwei Sekunden</a:t>
            </a:r>
            <a:r>
              <a:rPr lang="de-DE" altLang="de-DE" dirty="0">
                <a:ea typeface="ＭＳ Ｐゴシック" pitchFamily="34" charset="-128"/>
              </a:rPr>
              <a:t>, Zugang über  '</a:t>
            </a:r>
            <a:r>
              <a:rPr lang="de-DE" altLang="de-DE" dirty="0" err="1">
                <a:ea typeface="ＭＳ Ｐゴシック" pitchFamily="34" charset="-128"/>
              </a:rPr>
              <a:t>My</a:t>
            </a:r>
            <a:r>
              <a:rPr lang="de-DE" altLang="de-DE" dirty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Applications</a:t>
            </a:r>
            <a:r>
              <a:rPr lang="de-DE" altLang="de-DE" dirty="0" smtClean="0">
                <a:ea typeface="ＭＳ Ｐゴシック" pitchFamily="34" charset="-128"/>
              </a:rPr>
              <a:t>'</a:t>
            </a:r>
          </a:p>
          <a:p>
            <a:pPr>
              <a:buFont typeface="Lucida Grande" pitchFamily="-84" charset="0"/>
              <a:buChar char="_"/>
              <a:defRPr/>
            </a:pPr>
            <a:r>
              <a:rPr lang="de-DE" altLang="de-DE" dirty="0" smtClean="0">
                <a:ea typeface="ＭＳ Ｐゴシック" pitchFamily="34" charset="-128"/>
              </a:rPr>
              <a:t>Erstellen einer PDF und Teilen (nur Leserecht) des Antrages jederzeit möglich</a:t>
            </a:r>
          </a:p>
          <a:p>
            <a:pPr>
              <a:buFont typeface="Lucida Grande" pitchFamily="-84" charset="0"/>
              <a:buChar char="_"/>
              <a:defRPr/>
            </a:pPr>
            <a:r>
              <a:rPr lang="de-DE" altLang="de-DE" dirty="0">
                <a:ea typeface="ＭＳ Ｐゴシック" pitchFamily="34" charset="-128"/>
              </a:rPr>
              <a:t>Struktur analog zu den </a:t>
            </a:r>
            <a:r>
              <a:rPr lang="de-DE" altLang="de-DE" dirty="0" smtClean="0">
                <a:ea typeface="ＭＳ Ｐゴシック" pitchFamily="34" charset="-128"/>
              </a:rPr>
              <a:t>E-Forms</a:t>
            </a:r>
          </a:p>
          <a:p>
            <a:pPr>
              <a:buFont typeface="Lucida Grande" pitchFamily="-84" charset="0"/>
              <a:buChar char="_"/>
              <a:defRPr/>
            </a:pPr>
            <a:r>
              <a:rPr lang="de-DE" altLang="de-DE" dirty="0" smtClean="0">
                <a:ea typeface="ＭＳ Ｐゴシック" pitchFamily="34" charset="-128"/>
              </a:rPr>
              <a:t>Vor Ablauf der Antragsfrist ist erneutes Übermitteln möglich, letzte Antragsversion gilt</a:t>
            </a:r>
          </a:p>
          <a:p>
            <a:pPr>
              <a:buFont typeface="Lucida Grande" pitchFamily="-84" charset="0"/>
              <a:buChar char="_"/>
              <a:defRPr/>
            </a:pPr>
            <a:endParaRPr lang="de-DE" altLang="de-DE" dirty="0">
              <a:ea typeface="ＭＳ Ｐゴシック" pitchFamily="34" charset="-128"/>
            </a:endParaRPr>
          </a:p>
          <a:p>
            <a:pPr>
              <a:buFont typeface="Lucida Grande" pitchFamily="-84" charset="0"/>
              <a:buChar char="_"/>
              <a:defRPr/>
            </a:pP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2. Der Antrag - Häufige Fragen</a:t>
            </a:r>
            <a:br>
              <a:rPr lang="de-DE" altLang="de-DE" dirty="0" smtClean="0">
                <a:ea typeface="ＭＳ Ｐゴシック" pitchFamily="34" charset="-128"/>
              </a:rPr>
            </a:b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126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Anhänge</a:t>
            </a:r>
          </a:p>
        </p:txBody>
      </p:sp>
      <p:sp>
        <p:nvSpPr>
          <p:cNvPr id="11268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Ehrenwörtliche Erklärung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Zeitplan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Partner Mandates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ggf. Formular zur Überprüfung der finanziellen Leistungsfähigkeit</a:t>
            </a: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3. Projektmanagement</a:t>
            </a: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348880"/>
            <a:ext cx="8640762" cy="39604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pitchFamily="-84" charset="0"/>
              <a:buNone/>
              <a:defRPr/>
            </a:pPr>
            <a:r>
              <a:rPr lang="de-DE" altLang="de-DE" dirty="0" smtClean="0">
                <a:ea typeface="ＭＳ Ｐゴシック" pitchFamily="34" charset="-128"/>
              </a:rPr>
              <a:t>Nach Vertragsrücksendung erhalten Sie die erste Teilzahlung und Zugang zum Mobility Tool, in welchem Sie direkt mit dem Projektmanagement beginnen sollten:</a:t>
            </a:r>
            <a:endParaRPr lang="de-DE" altLang="de-DE" dirty="0">
              <a:ea typeface="ＭＳ Ｐゴシック" pitchFamily="34" charset="-128"/>
            </a:endParaRP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Prüfung aller übertragenen Daten: Projektangaben und Angaben zu den beteiligten Partnern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Anlegen der Mobilitäten / Aktivitäten, Budget berechnet sich automatisch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Führen von Teilnehmerlisten (aktuelle Versionen nutzen)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Abstimmung jeglicher Änderung im Vorfeld mit der Nationalagentur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Zwischenberichte </a:t>
            </a:r>
            <a:r>
              <a:rPr lang="de-DE" altLang="de-DE" dirty="0">
                <a:ea typeface="ＭＳ Ｐゴシック" pitchFamily="34" charset="-128"/>
              </a:rPr>
              <a:t>falls </a:t>
            </a:r>
            <a:r>
              <a:rPr lang="de-DE" altLang="de-DE" dirty="0" smtClean="0">
                <a:ea typeface="ＭＳ Ｐゴシック" pitchFamily="34" charset="-128"/>
              </a:rPr>
              <a:t>erforderlich </a:t>
            </a:r>
            <a:r>
              <a:rPr lang="de-DE" altLang="de-DE" dirty="0">
                <a:ea typeface="ＭＳ Ｐゴシック" pitchFamily="34" charset="-128"/>
              </a:rPr>
              <a:t>erstellen </a:t>
            </a:r>
            <a:r>
              <a:rPr lang="de-DE" altLang="de-DE" dirty="0" smtClean="0">
                <a:ea typeface="ＭＳ Ｐゴシック" pitchFamily="34" charset="-128"/>
              </a:rPr>
              <a:t>und übermitteln (KA2 über MT+)</a:t>
            </a:r>
          </a:p>
          <a:p>
            <a:pPr>
              <a:defRPr/>
            </a:pPr>
            <a:r>
              <a:rPr lang="de-DE" altLang="de-DE" dirty="0" err="1" smtClean="0">
                <a:ea typeface="ＭＳ Ｐゴシック" pitchFamily="34" charset="-128"/>
              </a:rPr>
              <a:t>Projektmonitoring</a:t>
            </a:r>
            <a:r>
              <a:rPr lang="de-DE" altLang="de-DE" dirty="0" smtClean="0">
                <a:ea typeface="ＭＳ Ｐゴシック" pitchFamily="34" charset="-128"/>
              </a:rPr>
              <a:t> telefonisch und/oder vor Ort</a:t>
            </a: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platzhalter 9" descr="PPT_Zwischenfolie_03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3400"/>
          <a:stretch>
            <a:fillRect/>
          </a:stretch>
        </p:blipFill>
        <p:spPr bwMode="auto">
          <a:xfrm>
            <a:off x="0" y="2060575"/>
            <a:ext cx="9144000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64076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ea typeface="ＭＳ Ｐゴシック" pitchFamily="34" charset="-128"/>
              </a:rPr>
              <a:t>Vielen Dank! Fragen?</a:t>
            </a:r>
          </a:p>
        </p:txBody>
      </p:sp>
      <p:sp>
        <p:nvSpPr>
          <p:cNvPr id="4" name="Rechteck 3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platzhalter 8" descr="PPT_Zwischenfolie_01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3400"/>
          <a:stretch>
            <a:fillRect/>
          </a:stretch>
        </p:blipFill>
        <p:spPr bwMode="auto">
          <a:xfrm>
            <a:off x="0" y="2060575"/>
            <a:ext cx="9144000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64076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Formale Antragstellung in Erasmus+ JIA</a:t>
            </a:r>
          </a:p>
        </p:txBody>
      </p:sp>
      <p:sp>
        <p:nvSpPr>
          <p:cNvPr id="4" name="Rechteck 3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Inhaltsverzeichnis</a:t>
            </a:r>
            <a:endParaRPr lang="de-DE" altLang="de-DE" dirty="0" smtClean="0">
              <a:solidFill>
                <a:srgbClr val="FF0000"/>
              </a:solidFill>
              <a:ea typeface="ＭＳ Ｐゴシック" pitchFamily="-103" charset="-128"/>
            </a:endParaRPr>
          </a:p>
        </p:txBody>
      </p:sp>
      <p:sp>
        <p:nvSpPr>
          <p:cNvPr id="31748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204864"/>
            <a:ext cx="8640762" cy="4176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b="1" dirty="0" smtClean="0">
                <a:ea typeface="ＭＳ Ｐゴシック" pitchFamily="-103" charset="-128"/>
              </a:rPr>
              <a:t>1. PIC </a:t>
            </a:r>
            <a:r>
              <a:rPr lang="de-DE" altLang="de-DE" b="1" dirty="0">
                <a:ea typeface="ＭＳ Ｐゴシック" pitchFamily="-103" charset="-128"/>
              </a:rPr>
              <a:t>und Teilnehmerportal URF</a:t>
            </a:r>
          </a:p>
          <a:p>
            <a:r>
              <a:rPr lang="de-DE" altLang="de-DE" dirty="0">
                <a:ea typeface="ＭＳ Ｐゴシック" pitchFamily="34" charset="-128"/>
              </a:rPr>
              <a:t>Wofür brauche ich das</a:t>
            </a:r>
            <a:r>
              <a:rPr lang="de-DE" altLang="de-DE" dirty="0" smtClean="0">
                <a:ea typeface="ＭＳ Ｐゴシック" pitchFamily="34" charset="-128"/>
              </a:rPr>
              <a:t>?</a:t>
            </a:r>
          </a:p>
          <a:p>
            <a:r>
              <a:rPr lang="de-DE" altLang="de-DE" dirty="0">
                <a:ea typeface="ＭＳ Ｐゴシック" pitchFamily="34" charset="-128"/>
              </a:rPr>
              <a:t>Was habe ich zu beachten?</a:t>
            </a:r>
          </a:p>
          <a:p>
            <a:pPr marL="0" indent="0">
              <a:buNone/>
            </a:pPr>
            <a:r>
              <a:rPr lang="de-DE" altLang="de-DE" b="1" dirty="0" smtClean="0">
                <a:ea typeface="ＭＳ Ｐゴシック" pitchFamily="-103" charset="-128"/>
              </a:rPr>
              <a:t>2. Der </a:t>
            </a:r>
            <a:r>
              <a:rPr lang="de-DE" altLang="de-DE" b="1" dirty="0">
                <a:ea typeface="ＭＳ Ｐゴシック" pitchFamily="-103" charset="-128"/>
              </a:rPr>
              <a:t>Antrag </a:t>
            </a:r>
            <a:r>
              <a:rPr lang="de-DE" altLang="de-DE" b="1" dirty="0" smtClean="0">
                <a:ea typeface="ＭＳ Ｐゴシック" pitchFamily="-103" charset="-128"/>
              </a:rPr>
              <a:t>- </a:t>
            </a:r>
            <a:r>
              <a:rPr lang="de-DE" altLang="de-DE" b="1" dirty="0">
                <a:ea typeface="ＭＳ Ｐゴシック" pitchFamily="-103" charset="-128"/>
              </a:rPr>
              <a:t>Erste </a:t>
            </a:r>
            <a:r>
              <a:rPr lang="de-DE" altLang="de-DE" b="1" dirty="0" smtClean="0">
                <a:ea typeface="ＭＳ Ｐゴシック" pitchFamily="-103" charset="-128"/>
              </a:rPr>
              <a:t>Voraussetzungen</a:t>
            </a:r>
          </a:p>
          <a:p>
            <a:pPr marL="0" indent="0">
              <a:buNone/>
            </a:pPr>
            <a:r>
              <a:rPr lang="de-DE" altLang="de-DE" b="1" dirty="0" smtClean="0">
                <a:ea typeface="ＭＳ Ｐゴシック" pitchFamily="-103" charset="-128"/>
              </a:rPr>
              <a:t>3. Der </a:t>
            </a:r>
            <a:r>
              <a:rPr lang="de-DE" altLang="de-DE" b="1" dirty="0">
                <a:ea typeface="ＭＳ Ｐゴシック" pitchFamily="-103" charset="-128"/>
              </a:rPr>
              <a:t>Antrag - Häufige </a:t>
            </a:r>
            <a:r>
              <a:rPr lang="de-DE" altLang="de-DE" b="1" dirty="0" smtClean="0">
                <a:ea typeface="ＭＳ Ｐゴシック" pitchFamily="-103" charset="-128"/>
              </a:rPr>
              <a:t>Fragen</a:t>
            </a:r>
          </a:p>
          <a:p>
            <a:pPr>
              <a:buFont typeface="Lucida Grande" pitchFamily="-103" charset="0"/>
              <a:buChar char="_"/>
            </a:pPr>
            <a:r>
              <a:rPr lang="de-DE" altLang="de-DE" dirty="0" err="1">
                <a:ea typeface="ＭＳ Ｐゴシック" pitchFamily="34" charset="-128"/>
              </a:rPr>
              <a:t>Distance</a:t>
            </a:r>
            <a:r>
              <a:rPr lang="de-DE" altLang="de-DE" dirty="0">
                <a:ea typeface="ＭＳ Ｐゴシック" pitchFamily="34" charset="-128"/>
              </a:rPr>
              <a:t> Bands</a:t>
            </a:r>
          </a:p>
          <a:p>
            <a:pPr>
              <a:buFont typeface="Lucida Grande" pitchFamily="-103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Gruppenleiter vs. </a:t>
            </a:r>
            <a:r>
              <a:rPr lang="de-DE" altLang="de-DE" dirty="0" smtClean="0">
                <a:ea typeface="ＭＳ Ｐゴシック" pitchFamily="34" charset="-128"/>
              </a:rPr>
              <a:t>Begleitperson</a:t>
            </a:r>
          </a:p>
          <a:p>
            <a:pPr>
              <a:buFont typeface="Lucida Grande" pitchFamily="-103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Der Vorbereitende </a:t>
            </a:r>
            <a:r>
              <a:rPr lang="de-DE" altLang="de-DE" dirty="0" smtClean="0">
                <a:ea typeface="ＭＳ Ｐゴシック" pitchFamily="34" charset="-128"/>
              </a:rPr>
              <a:t>Planungsbesuch</a:t>
            </a:r>
          </a:p>
          <a:p>
            <a:pPr>
              <a:buFont typeface="Lucida Grande" pitchFamily="-103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Webforms</a:t>
            </a:r>
          </a:p>
          <a:p>
            <a:pPr>
              <a:buFont typeface="Lucida Grande" pitchFamily="-103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Anhänge</a:t>
            </a:r>
          </a:p>
          <a:p>
            <a:pPr marL="0" indent="0">
              <a:buNone/>
            </a:pPr>
            <a:r>
              <a:rPr lang="de-DE" altLang="de-DE" b="1" smtClean="0">
                <a:ea typeface="ＭＳ Ｐゴシック" pitchFamily="34" charset="-128"/>
              </a:rPr>
              <a:t>4. Projektmanagement</a:t>
            </a:r>
            <a:endParaRPr lang="de-DE" altLang="de-DE" b="1" dirty="0" smtClean="0">
              <a:ea typeface="ＭＳ Ｐゴシック" pitchFamily="-103" charset="-128"/>
            </a:endParaRPr>
          </a:p>
          <a:p>
            <a:pPr>
              <a:buFont typeface="Lucida Grande" pitchFamily="-103" charset="0"/>
              <a:buChar char="_"/>
            </a:pPr>
            <a:endParaRPr lang="de-DE" altLang="de-DE" dirty="0" smtClean="0">
              <a:ea typeface="ＭＳ Ｐゴシック" pitchFamily="-103" charset="-128"/>
            </a:endParaRPr>
          </a:p>
          <a:p>
            <a:pPr>
              <a:buFont typeface="Lucida Grande" pitchFamily="-103" charset="0"/>
              <a:buChar char="_"/>
            </a:pPr>
            <a:endParaRPr lang="de-DE" altLang="de-DE" dirty="0" smtClean="0">
              <a:ea typeface="ＭＳ Ｐゴシック" pitchFamily="-103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1. PIC und Teilnehmerportal URF</a:t>
            </a: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Wofür brauche ich das?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60059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Teilnehmerportal URF (</a:t>
            </a:r>
            <a:r>
              <a:rPr lang="de-DE" sz="2400" b="1" dirty="0" smtClean="0"/>
              <a:t>U</a:t>
            </a:r>
            <a:r>
              <a:rPr lang="de-DE" dirty="0" smtClean="0"/>
              <a:t>nique </a:t>
            </a:r>
            <a:r>
              <a:rPr lang="de-DE" sz="2400" b="1" dirty="0"/>
              <a:t>R</a:t>
            </a:r>
            <a:r>
              <a:rPr lang="de-DE" dirty="0"/>
              <a:t>egistration </a:t>
            </a:r>
            <a:r>
              <a:rPr lang="de-DE" sz="2400" b="1" dirty="0"/>
              <a:t>F</a:t>
            </a:r>
            <a:r>
              <a:rPr lang="de-DE" dirty="0"/>
              <a:t>acility</a:t>
            </a:r>
            <a:r>
              <a:rPr lang="de-DE" dirty="0" smtClean="0"/>
              <a:t>)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Nach dem Registrierungsvorgang          einmalige ID, kurz PIC </a:t>
            </a:r>
            <a:r>
              <a:rPr lang="de-DE" dirty="0" smtClean="0"/>
              <a:t>(</a:t>
            </a:r>
            <a:r>
              <a:rPr lang="de-DE" sz="2400" b="1" dirty="0" smtClean="0"/>
              <a:t>P</a:t>
            </a:r>
            <a:r>
              <a:rPr lang="de-DE" dirty="0" smtClean="0"/>
              <a:t>rogrammteilnehmer-</a:t>
            </a:r>
            <a:r>
              <a:rPr lang="de-DE" sz="2400" b="1" dirty="0" smtClean="0"/>
              <a:t>I</a:t>
            </a:r>
            <a:r>
              <a:rPr lang="de-DE" dirty="0" smtClean="0"/>
              <a:t>dentifikations-</a:t>
            </a:r>
            <a:r>
              <a:rPr lang="de-DE" sz="2400" b="1" dirty="0" smtClean="0"/>
              <a:t>C</a:t>
            </a:r>
            <a:r>
              <a:rPr lang="de-DE" dirty="0" smtClean="0"/>
              <a:t>ode)</a:t>
            </a:r>
          </a:p>
          <a:p>
            <a:pPr marL="0" indent="0">
              <a:buNone/>
              <a:defRPr/>
            </a:pPr>
            <a:endParaRPr lang="de-DE" sz="1400" dirty="0" smtClean="0"/>
          </a:p>
          <a:p>
            <a:pPr marL="0" indent="0">
              <a:buNone/>
              <a:defRPr/>
            </a:pPr>
            <a:r>
              <a:rPr lang="de-DE" altLang="de-DE" dirty="0" smtClean="0">
                <a:ea typeface="ＭＳ Ｐゴシック" pitchFamily="34" charset="-128"/>
              </a:rPr>
              <a:t>Administrator übernimmt zentrale Funktion:</a:t>
            </a:r>
          </a:p>
          <a:p>
            <a:pPr>
              <a:defRPr/>
            </a:pPr>
            <a:r>
              <a:rPr lang="de-DE" altLang="de-DE" dirty="0">
                <a:ea typeface="ＭＳ Ｐゴシック" pitchFamily="34" charset="-128"/>
              </a:rPr>
              <a:t>Verwaltung von Stammdaten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Verwaltung von hinterlegten </a:t>
            </a:r>
            <a:r>
              <a:rPr lang="de-DE" altLang="de-DE" dirty="0">
                <a:ea typeface="ＭＳ Ｐゴシック" pitchFamily="34" charset="-128"/>
              </a:rPr>
              <a:t>Dokumenten zur </a:t>
            </a:r>
            <a:r>
              <a:rPr lang="de-DE" altLang="de-DE" dirty="0" smtClean="0">
                <a:ea typeface="ＭＳ Ｐゴシック" pitchFamily="34" charset="-128"/>
              </a:rPr>
              <a:t>Verifizierung/Validierung</a:t>
            </a:r>
          </a:p>
          <a:p>
            <a:pPr marL="0" indent="0" algn="ctr">
              <a:buNone/>
              <a:defRPr/>
            </a:pPr>
            <a:endParaRPr lang="de-DE" altLang="de-DE" sz="1400" dirty="0">
              <a:ea typeface="ＭＳ Ｐゴシック" pitchFamily="34" charset="-128"/>
            </a:endParaRPr>
          </a:p>
          <a:p>
            <a:pPr marL="0" indent="0" algn="ctr">
              <a:buNone/>
              <a:defRPr/>
            </a:pPr>
            <a:r>
              <a:rPr lang="de-DE" altLang="de-DE" dirty="0" smtClean="0">
                <a:ea typeface="ＭＳ Ｐゴシック" pitchFamily="34" charset="-128"/>
              </a:rPr>
              <a:t>Zugangsdaten des Admin (Benutzername/Passwort) müssen </a:t>
            </a:r>
          </a:p>
          <a:p>
            <a:pPr marL="0" indent="0" algn="ctr">
              <a:buNone/>
              <a:defRPr/>
            </a:pPr>
            <a:r>
              <a:rPr lang="de-DE" altLang="de-DE" dirty="0" smtClean="0">
                <a:ea typeface="ＭＳ Ｐゴシック" pitchFamily="34" charset="-128"/>
              </a:rPr>
              <a:t>mehreren Personen bekannt sein!</a:t>
            </a:r>
          </a:p>
          <a:p>
            <a:pPr marL="0" indent="0">
              <a:buNone/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4194204" y="3372548"/>
            <a:ext cx="360040" cy="2626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1. PIC und Teilnehmerportal URF</a:t>
            </a: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Was habe ich zu beachten?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512" y="2852738"/>
            <a:ext cx="8784976" cy="33845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Plattform lautet „</a:t>
            </a:r>
            <a:r>
              <a:rPr lang="de-DE" altLang="de-DE" dirty="0" err="1" smtClean="0">
                <a:ea typeface="ＭＳ Ｐゴシック" pitchFamily="34" charset="-128"/>
              </a:rPr>
              <a:t>Participant</a:t>
            </a:r>
            <a:r>
              <a:rPr lang="de-DE" altLang="de-DE" dirty="0" smtClean="0">
                <a:ea typeface="ＭＳ Ｐゴシック" pitchFamily="34" charset="-128"/>
              </a:rPr>
              <a:t> Portal - Education, </a:t>
            </a:r>
            <a:r>
              <a:rPr lang="de-DE" altLang="de-DE" dirty="0" err="1" smtClean="0">
                <a:ea typeface="ＭＳ Ｐゴシック" pitchFamily="34" charset="-128"/>
              </a:rPr>
              <a:t>Audiovisual</a:t>
            </a:r>
            <a:r>
              <a:rPr lang="de-DE" altLang="de-DE" dirty="0" smtClean="0">
                <a:ea typeface="ＭＳ Ｐゴシック" pitchFamily="34" charset="-128"/>
              </a:rPr>
              <a:t>, Culture, </a:t>
            </a:r>
            <a:r>
              <a:rPr lang="de-DE" altLang="de-DE" dirty="0" err="1" smtClean="0">
                <a:ea typeface="ＭＳ Ｐゴシック" pitchFamily="34" charset="-128"/>
              </a:rPr>
              <a:t>Citizenship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and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Volunteering</a:t>
            </a:r>
            <a:r>
              <a:rPr lang="de-DE" altLang="de-DE" dirty="0" smtClean="0">
                <a:ea typeface="ＭＳ Ｐゴシック" pitchFamily="34" charset="-128"/>
              </a:rPr>
              <a:t>“ NICHT „…Research &amp; Innovation“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Daten </a:t>
            </a:r>
            <a:r>
              <a:rPr lang="de-DE" altLang="de-DE" u="sng" dirty="0" smtClean="0">
                <a:ea typeface="ＭＳ Ｐゴシック" pitchFamily="34" charset="-128"/>
              </a:rPr>
              <a:t>stets</a:t>
            </a:r>
            <a:r>
              <a:rPr lang="de-DE" altLang="de-DE" dirty="0" smtClean="0">
                <a:ea typeface="ＭＳ Ｐゴシック" pitchFamily="34" charset="-128"/>
              </a:rPr>
              <a:t> aktuell halten (z. B. Organisation Data, Legal </a:t>
            </a:r>
            <a:r>
              <a:rPr lang="de-DE" altLang="de-DE" dirty="0" err="1" smtClean="0">
                <a:ea typeface="ＭＳ Ｐゴシック" pitchFamily="34" charset="-128"/>
              </a:rPr>
              <a:t>Address</a:t>
            </a:r>
            <a:r>
              <a:rPr lang="de-DE" altLang="de-DE" dirty="0" smtClean="0">
                <a:ea typeface="ＭＳ Ｐゴシック" pitchFamily="34" charset="-128"/>
              </a:rPr>
              <a:t>, </a:t>
            </a:r>
            <a:r>
              <a:rPr lang="de-DE" altLang="de-DE" dirty="0" err="1" smtClean="0">
                <a:ea typeface="ＭＳ Ｐゴシック" pitchFamily="34" charset="-128"/>
              </a:rPr>
              <a:t>Contact</a:t>
            </a:r>
            <a:r>
              <a:rPr lang="de-DE" altLang="de-DE" dirty="0" smtClean="0">
                <a:ea typeface="ＭＳ Ｐゴシック" pitchFamily="34" charset="-128"/>
              </a:rPr>
              <a:t> Person)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Dokumente </a:t>
            </a:r>
            <a:r>
              <a:rPr lang="de-DE" altLang="de-DE" u="sng" dirty="0" smtClean="0">
                <a:ea typeface="ＭＳ Ｐゴシック" pitchFamily="34" charset="-128"/>
              </a:rPr>
              <a:t>stets</a:t>
            </a:r>
            <a:r>
              <a:rPr lang="de-DE" altLang="de-DE" dirty="0" smtClean="0">
                <a:ea typeface="ＭＳ Ｐゴシック" pitchFamily="34" charset="-128"/>
              </a:rPr>
              <a:t> aktuell halten (z. B. Registerauszug, Satzung, Gesellschafter-vertrag, Handlungsvollmachten, Formulare Finanzangaben/Rechtsträger)</a:t>
            </a:r>
          </a:p>
          <a:p>
            <a:pPr>
              <a:defRPr/>
            </a:pPr>
            <a:r>
              <a:rPr lang="de-DE" altLang="de-DE" dirty="0">
                <a:ea typeface="ＭＳ Ｐゴシック" pitchFamily="34" charset="-128"/>
              </a:rPr>
              <a:t>N</a:t>
            </a:r>
            <a:r>
              <a:rPr lang="de-DE" altLang="de-DE" dirty="0" smtClean="0">
                <a:ea typeface="ＭＳ Ｐゴシック" pitchFamily="34" charset="-128"/>
              </a:rPr>
              <a:t>ach Möglichkeit keinen LEAR anlegen (</a:t>
            </a:r>
            <a:r>
              <a:rPr lang="en-US" sz="2400" b="1" dirty="0"/>
              <a:t>L</a:t>
            </a:r>
            <a:r>
              <a:rPr lang="en-US" dirty="0"/>
              <a:t>egal </a:t>
            </a:r>
            <a:r>
              <a:rPr lang="en-US" sz="2400" b="1" dirty="0"/>
              <a:t>E</a:t>
            </a:r>
            <a:r>
              <a:rPr lang="en-US" dirty="0"/>
              <a:t>ntity </a:t>
            </a:r>
            <a:r>
              <a:rPr lang="en-US" sz="2400" b="1" dirty="0"/>
              <a:t>A</a:t>
            </a:r>
            <a:r>
              <a:rPr lang="en-US" dirty="0"/>
              <a:t>ppointed </a:t>
            </a:r>
            <a:r>
              <a:rPr lang="en-US" sz="2400" b="1" dirty="0" smtClean="0"/>
              <a:t>R</a:t>
            </a:r>
            <a:r>
              <a:rPr lang="en-US" dirty="0" smtClean="0"/>
              <a:t>epresentative)</a:t>
            </a:r>
            <a:endParaRPr lang="de-DE" altLang="de-DE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1. PIC und Teilnehmerportal URF</a:t>
            </a: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Was habe ich zu beachten?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512" y="2852738"/>
            <a:ext cx="8784976" cy="33845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Änderungen im Teilnehmerportal URF stets an Kontaktperson in NA kommunizieren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Im Zweifel immer frühzeitig mit der Kontaktperson in NA in Verbindung setzen</a:t>
            </a:r>
          </a:p>
          <a:p>
            <a:pPr marL="0" indent="0" algn="ctr">
              <a:buNone/>
              <a:defRPr/>
            </a:pPr>
            <a:endParaRPr lang="de-DE" altLang="de-DE" dirty="0" smtClean="0">
              <a:ea typeface="ＭＳ Ｐゴシック" pitchFamily="34" charset="-128"/>
            </a:endParaRPr>
          </a:p>
          <a:p>
            <a:pPr marL="0" indent="0" algn="ctr">
              <a:buNone/>
              <a:defRPr/>
            </a:pPr>
            <a:endParaRPr lang="de-DE" altLang="de-DE" dirty="0">
              <a:ea typeface="ＭＳ Ｐゴシック" pitchFamily="34" charset="-128"/>
            </a:endParaRPr>
          </a:p>
          <a:p>
            <a:pPr marL="0" indent="0" algn="ctr">
              <a:buNone/>
              <a:defRPr/>
            </a:pPr>
            <a:r>
              <a:rPr lang="de-DE" altLang="de-DE" sz="2800" dirty="0" smtClean="0">
                <a:ea typeface="ＭＳ Ｐゴシック" pitchFamily="34" charset="-128"/>
              </a:rPr>
              <a:t>Niemals zwei PICs anlegen!</a:t>
            </a:r>
            <a:endParaRPr lang="de-DE" altLang="de-DE" sz="2800" dirty="0">
              <a:ea typeface="ＭＳ Ｐゴシック" pitchFamily="34" charset="-128"/>
            </a:endParaRPr>
          </a:p>
          <a:p>
            <a:pPr>
              <a:defRPr/>
            </a:pPr>
            <a:endParaRPr lang="de-DE" altLang="de-DE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2. Der Antrag - Erste Voraussetzungen</a:t>
            </a: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2667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>
                <a:ea typeface="ＭＳ Ｐゴシック" pitchFamily="34" charset="-128"/>
              </a:rPr>
              <a:t>PIC Nummern aller Partner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Einhaltung der Antragsfrist</a:t>
            </a:r>
          </a:p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Im EFD: Akkreditierung für alle beteiligten Organisationen</a:t>
            </a:r>
          </a:p>
          <a:p>
            <a:pPr marL="0" indent="0">
              <a:buFont typeface="Lucida Grande"/>
              <a:buNone/>
              <a:defRPr/>
            </a:pPr>
            <a:endParaRPr lang="de-DE" altLang="de-DE" sz="3200" dirty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2. Der Antrag - Häufige Fragen</a:t>
            </a:r>
            <a:br>
              <a:rPr lang="de-DE" altLang="de-DE" dirty="0" smtClean="0">
                <a:ea typeface="ＭＳ Ｐゴシック" pitchFamily="34" charset="-128"/>
              </a:rPr>
            </a:b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 smtClean="0">
                <a:ea typeface="ＭＳ Ｐゴシック" pitchFamily="34" charset="-128"/>
              </a:rPr>
              <a:t>Distance</a:t>
            </a:r>
            <a:r>
              <a:rPr lang="de-DE" altLang="de-DE" dirty="0" smtClean="0">
                <a:ea typeface="ＭＳ Ｐゴシック" pitchFamily="34" charset="-128"/>
              </a:rPr>
              <a:t> Bands</a:t>
            </a:r>
          </a:p>
        </p:txBody>
      </p:sp>
      <p:sp>
        <p:nvSpPr>
          <p:cNvPr id="8196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Berechnung über den Entfernungsrechner der EU-Kommission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Grundlage ist der Ort der Entsendeorganisation und der Ort der Aktivität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 err="1" smtClean="0">
                <a:ea typeface="ＭＳ Ｐゴシック" pitchFamily="34" charset="-128"/>
              </a:rPr>
              <a:t>Distance</a:t>
            </a:r>
            <a:r>
              <a:rPr lang="de-DE" altLang="de-DE" dirty="0" smtClean="0">
                <a:ea typeface="ＭＳ Ｐゴシック" pitchFamily="34" charset="-128"/>
              </a:rPr>
              <a:t> Bands, die höher sind, im Kommentarfeld begründen</a:t>
            </a: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2. Der Antrag - Häufige Fragen</a:t>
            </a:r>
            <a:br>
              <a:rPr lang="de-DE" altLang="de-DE" dirty="0" smtClean="0">
                <a:ea typeface="ＭＳ Ｐゴシック" pitchFamily="34" charset="-128"/>
              </a:rPr>
            </a:b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921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 Gruppenleiter vs. Begleitperson</a:t>
            </a:r>
          </a:p>
        </p:txBody>
      </p:sp>
      <p:sp>
        <p:nvSpPr>
          <p:cNvPr id="9220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-84" charset="0"/>
              <a:buChar char="_"/>
            </a:pPr>
            <a:r>
              <a:rPr lang="de-DE" altLang="de-DE" dirty="0" smtClean="0">
                <a:ea typeface="ＭＳ Ｐゴシック" pitchFamily="34" charset="-128"/>
              </a:rPr>
              <a:t>Gruppenleiter (Group Leader): ein Erwachsener, der die jungen Menschen begleitet, die an einer </a:t>
            </a:r>
            <a:r>
              <a:rPr lang="de-DE" altLang="de-DE" b="1" dirty="0" smtClean="0">
                <a:ea typeface="ＭＳ Ｐゴシック" pitchFamily="34" charset="-128"/>
              </a:rPr>
              <a:t>Jugendbegegnung</a:t>
            </a:r>
            <a:r>
              <a:rPr lang="de-DE" altLang="de-DE" dirty="0" smtClean="0">
                <a:ea typeface="ＭＳ Ｐゴシック" pitchFamily="34" charset="-128"/>
              </a:rPr>
              <a:t> teilnehmen. Er soll dafür sorgen, dass die jungen Menschen effizient lernen und dass für ihren Schutz und für ihre Sicherheit gesorgt ist</a:t>
            </a:r>
          </a:p>
          <a:p>
            <a:pPr>
              <a:buFont typeface="Lucida Grande" pitchFamily="-84" charset="0"/>
              <a:buChar char="_"/>
            </a:pPr>
            <a:r>
              <a:rPr lang="de-DE" altLang="de-DE" dirty="0">
                <a:ea typeface="ＭＳ Ｐゴシック" pitchFamily="34" charset="-128"/>
              </a:rPr>
              <a:t>Begleitperson (</a:t>
            </a:r>
            <a:r>
              <a:rPr lang="de-DE" altLang="de-DE" dirty="0" err="1">
                <a:ea typeface="ＭＳ Ｐゴシック" pitchFamily="34" charset="-128"/>
              </a:rPr>
              <a:t>accompanying</a:t>
            </a:r>
            <a:r>
              <a:rPr lang="de-DE" altLang="de-DE" dirty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person</a:t>
            </a:r>
            <a:r>
              <a:rPr lang="de-DE" altLang="de-DE" dirty="0" smtClean="0">
                <a:ea typeface="ＭＳ Ｐゴシック" pitchFamily="34" charset="-128"/>
              </a:rPr>
              <a:t>): Person, die zur Unterstützung von Teilnehmern mit Behinderungen an einer Aktivität teilnimmt. Nimmt keine Tätigkeiten im Rahmen regulärer Gruppenleitung wahr.</a:t>
            </a: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(Text, Bil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afiken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el (le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andard (Text, Bil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9AA1347C65D4B9A27BD0DCDC10FCD" ma:contentTypeVersion="0" ma:contentTypeDescription="Ein neues Dokument erstellen." ma:contentTypeScope="" ma:versionID="79dfe519fd11a4aa36b93ec0c020b874">
  <xsd:schema xmlns:xsd="http://www.w3.org/2001/XMLSchema" xmlns:xs="http://www.w3.org/2001/XMLSchema" xmlns:p="http://schemas.microsoft.com/office/2006/metadata/properties" xmlns:ns2="6f0a3180-0d58-4fc7-9007-32245eb00e3f" targetNamespace="http://schemas.microsoft.com/office/2006/metadata/properties" ma:root="true" ma:fieldsID="d8bb323f9bfe478474aadab2c9779784" ns2:_="">
    <xsd:import namespace="6f0a3180-0d58-4fc7-9007-32245eb00e3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3180-0d58-4fc7-9007-32245eb00e3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0a3180-0d58-4fc7-9007-32245eb00e3f">424FKUMM25N5-1032-61</_dlc_DocId>
    <_dlc_DocIdUrl xmlns="6f0a3180-0d58-4fc7-9007-32245eb00e3f">
      <Url>http://intranet/Management/MonitoringMeeting/CheckPoint2017/_layouts/DocIdRedir.aspx?ID=424FKUMM25N5-1032-61</Url>
      <Description>424FKUMM25N5-1032-61</Description>
    </_dlc_DocIdUrl>
  </documentManagement>
</p:properties>
</file>

<file path=customXml/itemProps1.xml><?xml version="1.0" encoding="utf-8"?>
<ds:datastoreItem xmlns:ds="http://schemas.openxmlformats.org/officeDocument/2006/customXml" ds:itemID="{BDF27D37-9EE2-489C-906C-9FF66059739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F28B03C-59BB-4D91-A226-F7E8769D714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C936AB8-0005-4895-A1A8-290511613B7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9009AB-E083-49D2-8967-92BC4C9F80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3180-0d58-4fc7-9007-32245eb00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2FD697C-3023-48A8-B2BC-41D726C52CA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f0a3180-0d58-4fc7-9007-32245eb00e3f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Bildschirmpräsentation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Standard (Text, Bild)</vt:lpstr>
      <vt:lpstr>Grafiken </vt:lpstr>
      <vt:lpstr>Titel (leer)</vt:lpstr>
      <vt:lpstr>Trennseiten</vt:lpstr>
      <vt:lpstr>1_Standard (Text, Bild)</vt:lpstr>
      <vt:lpstr>1_Trennseiten</vt:lpstr>
      <vt:lpstr>PowerPoint-Präsentation</vt:lpstr>
      <vt:lpstr>Formale Antragstellung in Erasmus+ JIA</vt:lpstr>
      <vt:lpstr>Inhaltsverzeichnis</vt:lpstr>
      <vt:lpstr>1. PIC und Teilnehmerportal URF</vt:lpstr>
      <vt:lpstr>1. PIC und Teilnehmerportal URF</vt:lpstr>
      <vt:lpstr>1. PIC und Teilnehmerportal URF</vt:lpstr>
      <vt:lpstr>2. Der Antrag - Erste Voraussetzungen</vt:lpstr>
      <vt:lpstr>2. Der Antrag - Häufige Fragen </vt:lpstr>
      <vt:lpstr>2. Der Antrag - Häufige Fragen </vt:lpstr>
      <vt:lpstr>2. Der Antrag - Häufige Fragen </vt:lpstr>
      <vt:lpstr>2. Der Antrag - Häufige Fragen </vt:lpstr>
      <vt:lpstr>2. Der Antrag - Häufige Fragen </vt:lpstr>
      <vt:lpstr>3. Projektmanagement</vt:lpstr>
      <vt:lpstr>Vielen Dank! 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Svenja Zimmermann</dc:creator>
  <cp:lastModifiedBy>Derya-Aylin Lehmeier</cp:lastModifiedBy>
  <cp:revision>2</cp:revision>
  <dcterms:modified xsi:type="dcterms:W3CDTF">2017-11-03T10:15:48Z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edf9c018-da0c-4b4e-858f-ff4b2eff2b96</vt:lpwstr>
  </property>
  <property fmtid="{D5CDD505-2E9C-101B-9397-08002B2CF9AE}" pid="3" name="ContentTypeId">
    <vt:lpwstr>0x010100F8D9AA1347C65D4B9A27BD0DCDC10FCD</vt:lpwstr>
  </property>
</Properties>
</file>