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  <p:sldMasterId id="2147483669" r:id="rId6"/>
    <p:sldMasterId id="2147483674" r:id="rId7"/>
  </p:sldMasterIdLst>
  <p:notesMasterIdLst>
    <p:notesMasterId r:id="rId15"/>
  </p:notesMasterIdLst>
  <p:sldIdLst>
    <p:sldId id="276" r:id="rId8"/>
    <p:sldId id="267" r:id="rId9"/>
    <p:sldId id="273" r:id="rId10"/>
    <p:sldId id="274" r:id="rId11"/>
    <p:sldId id="270" r:id="rId12"/>
    <p:sldId id="268" r:id="rId13"/>
    <p:sldId id="271" r:id="rId1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essa Hofeditz" initials="235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302" autoAdjust="0"/>
  </p:normalViewPr>
  <p:slideViewPr>
    <p:cSldViewPr>
      <p:cViewPr varScale="1">
        <p:scale>
          <a:sx n="71" d="100"/>
          <a:sy n="71" d="100"/>
        </p:scale>
        <p:origin x="-21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D17AF-9F96-445B-8F1C-E83F916401EF}" type="datetimeFigureOut">
              <a:rPr lang="de-DE" smtClean="0"/>
              <a:t>27.02.2019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33C68-B42F-4AAE-A072-66FE4D4841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24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870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9B0ABD-7B12-44E1-BB0D-3D117ADC5AC9}" type="slidenum">
              <a:rPr lang="de-DE" altLang="de-DE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de-DE" altLang="de-DE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870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9B0ABD-7B12-44E1-BB0D-3D117ADC5AC9}" type="slidenum">
              <a:rPr lang="de-DE" altLang="de-DE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de-DE" altLang="de-DE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  <a:p>
            <a:pPr eaLnBrk="1" hangingPunct="1">
              <a:spcBef>
                <a:spcPct val="0"/>
              </a:spcBef>
            </a:pPr>
            <a:endParaRPr lang="de-DE" altLang="de-DE" baseline="0" dirty="0" smtClean="0"/>
          </a:p>
          <a:p>
            <a:pPr eaLnBrk="1" hangingPunct="1">
              <a:spcBef>
                <a:spcPct val="0"/>
              </a:spcBef>
            </a:pPr>
            <a:endParaRPr lang="de-DE" altLang="de-DE" dirty="0" smtClean="0"/>
          </a:p>
        </p:txBody>
      </p:sp>
      <p:sp>
        <p:nvSpPr>
          <p:cNvPr id="870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9B0ABD-7B12-44E1-BB0D-3D117ADC5AC9}" type="slidenum">
              <a:rPr lang="de-DE" altLang="de-DE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de-DE" altLang="de-DE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870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9B0ABD-7B12-44E1-BB0D-3D117ADC5AC9}" type="slidenum">
              <a:rPr lang="de-DE" altLang="de-DE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de-DE" altLang="de-DE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870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9B0ABD-7B12-44E1-BB0D-3D117ADC5AC9}" type="slidenum">
              <a:rPr lang="de-DE" altLang="de-DE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de-DE" altLang="de-DE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433C68-B42F-4AAE-A072-66FE4D48418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02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09064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H1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133600"/>
            <a:ext cx="8640763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429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(H1, H2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179709" y="2133600"/>
            <a:ext cx="8640763" cy="647328"/>
          </a:xfrm>
          <a:prstGeom prst="rect">
            <a:avLst/>
          </a:prstGeom>
        </p:spPr>
        <p:txBody>
          <a:bodyPr vert="horz"/>
          <a:lstStyle>
            <a:lvl1pPr>
              <a:buNone/>
              <a:defRPr>
                <a:solidFill>
                  <a:srgbClr val="666666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852936"/>
            <a:ext cx="8640763" cy="26670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6794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(H1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133600"/>
            <a:ext cx="8640763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0916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/>
          <p:cNvSpPr>
            <a:spLocks noGrp="1"/>
          </p:cNvSpPr>
          <p:nvPr>
            <p:ph sz="quarter" idx="11"/>
          </p:nvPr>
        </p:nvSpPr>
        <p:spPr>
          <a:xfrm>
            <a:off x="179513" y="2133600"/>
            <a:ext cx="2971055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3222576" y="2133600"/>
            <a:ext cx="5596936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79512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442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4536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312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5338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2060848"/>
            <a:ext cx="9144000" cy="4392488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 dirty="0"/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0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3187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H1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133600"/>
            <a:ext cx="8640763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08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2060848"/>
            <a:ext cx="9144000" cy="4392488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 dirty="0"/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31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H1, H2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179709" y="2133600"/>
            <a:ext cx="8640763" cy="647328"/>
          </a:xfrm>
          <a:prstGeom prst="rect">
            <a:avLst/>
          </a:prstGeom>
        </p:spPr>
        <p:txBody>
          <a:bodyPr vert="horz"/>
          <a:lstStyle>
            <a:lvl1pPr>
              <a:buNone/>
              <a:defRPr>
                <a:solidFill>
                  <a:srgbClr val="666666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852936"/>
            <a:ext cx="8640763" cy="26670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918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231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2.xml"/><Relationship Id="rId9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44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6456363"/>
            <a:ext cx="14081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ild 19" descr="facebook_logo_grau.ai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572250"/>
            <a:ext cx="1698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2413000" y="6524625"/>
            <a:ext cx="266382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twitter.com</a:t>
            </a:r>
            <a:r>
              <a:rPr lang="en-US" sz="1000" dirty="0" smtClean="0">
                <a:solidFill>
                  <a:srgbClr val="7F7F7F"/>
                </a:solidFill>
                <a:latin typeface="Calibri" charset="0"/>
              </a:rPr>
              <a:t>/</a:t>
            </a: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jugend_f_europa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077" name="Bild 21" descr="twitter_logo_grau.ai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596063"/>
            <a:ext cx="1428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 userDrawn="1"/>
        </p:nvSpPr>
        <p:spPr>
          <a:xfrm>
            <a:off x="446088" y="6524625"/>
            <a:ext cx="170497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dirty="0" smtClean="0">
                <a:solidFill>
                  <a:srgbClr val="7F7F7F"/>
                </a:solidFill>
                <a:latin typeface="Calibri" charset="0"/>
              </a:rPr>
              <a:t>Facebook/</a:t>
            </a:r>
            <a:r>
              <a:rPr lang="de-DE" sz="1000" dirty="0" err="1" smtClean="0">
                <a:solidFill>
                  <a:srgbClr val="7F7F7F"/>
                </a:solidFill>
                <a:latin typeface="Calibri" charset="0"/>
              </a:rPr>
              <a:t>jugendfuereuropa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079" name="Bild 11" descr="ErasmusplusJIA_RGB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7352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Bild 12" descr="JfE_Public_RGB.ai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260350"/>
            <a:ext cx="22955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 userDrawn="1"/>
        </p:nvSpPr>
        <p:spPr>
          <a:xfrm>
            <a:off x="0" y="1268413"/>
            <a:ext cx="9144000" cy="792162"/>
          </a:xfrm>
          <a:prstGeom prst="rect">
            <a:avLst/>
          </a:prstGeom>
          <a:solidFill>
            <a:srgbClr val="43A0D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4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6456363"/>
            <a:ext cx="14081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ild 19" descr="facebook_logo_grau.ai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572250"/>
            <a:ext cx="1698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2413000" y="6524625"/>
            <a:ext cx="266382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twitter.com</a:t>
            </a:r>
            <a:r>
              <a:rPr lang="en-US" sz="1000" dirty="0" smtClean="0">
                <a:solidFill>
                  <a:srgbClr val="7F7F7F"/>
                </a:solidFill>
                <a:latin typeface="Calibri" charset="0"/>
              </a:rPr>
              <a:t>/</a:t>
            </a: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jugend_f_europa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077" name="Bild 21" descr="twitter_logo_grau.ai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596063"/>
            <a:ext cx="1428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 userDrawn="1"/>
        </p:nvSpPr>
        <p:spPr>
          <a:xfrm>
            <a:off x="446088" y="6524625"/>
            <a:ext cx="170497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dirty="0" smtClean="0">
                <a:solidFill>
                  <a:srgbClr val="7F7F7F"/>
                </a:solidFill>
                <a:latin typeface="Calibri" charset="0"/>
              </a:rPr>
              <a:t>Facebook/</a:t>
            </a:r>
            <a:r>
              <a:rPr lang="de-DE" sz="1000" dirty="0" err="1" smtClean="0">
                <a:solidFill>
                  <a:srgbClr val="7F7F7F"/>
                </a:solidFill>
                <a:latin typeface="Calibri" charset="0"/>
              </a:rPr>
              <a:t>jugendfuereuropa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079" name="Bild 11" descr="ErasmusplusJIA_RGB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7352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Bild 12" descr="JfE_Public_RGB.ai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260350"/>
            <a:ext cx="22955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 userDrawn="1"/>
        </p:nvSpPr>
        <p:spPr>
          <a:xfrm>
            <a:off x="0" y="1268413"/>
            <a:ext cx="9144000" cy="792162"/>
          </a:xfrm>
          <a:prstGeom prst="rect">
            <a:avLst/>
          </a:prstGeom>
          <a:solidFill>
            <a:srgbClr val="43A0D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2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66" r:id="rId5"/>
    <p:sldLayoutId id="2147483667" r:id="rId6"/>
    <p:sldLayoutId id="2147483668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ssdiagramm: Prozess 1"/>
          <p:cNvSpPr/>
          <p:nvPr/>
        </p:nvSpPr>
        <p:spPr>
          <a:xfrm>
            <a:off x="5219700" y="5516563"/>
            <a:ext cx="3024188" cy="1225550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4099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243638"/>
            <a:ext cx="13700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peil\Desktop\Logos_daily\BMFSFJ_4C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6207125"/>
            <a:ext cx="10636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6900"/>
            <a:ext cx="914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297613"/>
            <a:ext cx="13128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7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ctrTitle"/>
          </p:nvPr>
        </p:nvSpPr>
        <p:spPr bwMode="auto">
          <a:xfrm>
            <a:off x="179388" y="1301750"/>
            <a:ext cx="8964612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 smtClean="0">
                <a:ea typeface="ＭＳ Ｐゴシック" pitchFamily="34" charset="-128"/>
              </a:rPr>
              <a:t>Leitaktion 1</a:t>
            </a:r>
            <a:endParaRPr lang="de-DE" altLang="de-DE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5059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sz="2000" i="1" dirty="0" smtClean="0">
                <a:ea typeface="ＭＳ Ｐゴシック" pitchFamily="34" charset="-128"/>
              </a:rPr>
              <a:t>Rückblick auf die Programmumsetzung 2018</a:t>
            </a: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331256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 marL="0" indent="0">
              <a:buFont typeface="Lucida Grande"/>
              <a:buNone/>
              <a:defRPr/>
            </a:pPr>
            <a:endParaRPr lang="de-DE" alt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720839"/>
              </p:ext>
            </p:extLst>
          </p:nvPr>
        </p:nvGraphicFramePr>
        <p:xfrm>
          <a:off x="107950" y="3068960"/>
          <a:ext cx="9036050" cy="244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76"/>
                <a:gridCol w="2091093"/>
                <a:gridCol w="2240458"/>
                <a:gridCol w="2389823"/>
              </a:tblGrid>
              <a:tr h="41138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2018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Jugendbegegnungen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Fachkräftemaßnahmen</a:t>
                      </a:r>
                      <a:endParaRPr lang="de-DE" dirty="0"/>
                    </a:p>
                  </a:txBody>
                  <a:tcPr/>
                </a:tc>
              </a:tr>
              <a:tr h="710062">
                <a:tc>
                  <a:txBody>
                    <a:bodyPr/>
                    <a:lstStyle/>
                    <a:p>
                      <a:r>
                        <a:rPr lang="de-DE" dirty="0" smtClean="0"/>
                        <a:t>bewilligte Förderung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12,4 Mio.€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effectLst/>
                        </a:rPr>
                        <a:t>9 Mio.€</a:t>
                      </a:r>
                      <a:endParaRPr lang="de-D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effectLst/>
                        </a:rPr>
                        <a:t>3,4 Mio.€</a:t>
                      </a:r>
                      <a:endParaRPr lang="de-DE" dirty="0">
                        <a:effectLst/>
                      </a:endParaRPr>
                    </a:p>
                  </a:txBody>
                  <a:tcPr/>
                </a:tc>
              </a:tr>
              <a:tr h="710062">
                <a:tc>
                  <a:txBody>
                    <a:bodyPr/>
                    <a:lstStyle/>
                    <a:p>
                      <a:r>
                        <a:rPr lang="de-DE" dirty="0" smtClean="0"/>
                        <a:t>bewilligte Projekte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514</a:t>
                      </a:r>
                      <a:r>
                        <a:rPr lang="de-DE" baseline="0" dirty="0" smtClean="0"/>
                        <a:t> (entspricht 722</a:t>
                      </a:r>
                      <a:r>
                        <a:rPr lang="de-DE" dirty="0" smtClean="0"/>
                        <a:t> Aktivitäten)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379 </a:t>
                      </a:r>
                      <a:r>
                        <a:rPr lang="de-DE" baseline="0" dirty="0" smtClean="0"/>
                        <a:t>(entspricht 538</a:t>
                      </a:r>
                      <a:r>
                        <a:rPr lang="de-DE" dirty="0" smtClean="0"/>
                        <a:t> Aktivitäten)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135 </a:t>
                      </a:r>
                      <a:r>
                        <a:rPr lang="de-DE" baseline="0" dirty="0" smtClean="0"/>
                        <a:t>(entspricht 184</a:t>
                      </a:r>
                      <a:r>
                        <a:rPr lang="de-DE" dirty="0" smtClean="0"/>
                        <a:t> Aktivitäten)</a:t>
                      </a:r>
                    </a:p>
                  </a:txBody>
                  <a:tcPr/>
                </a:tc>
              </a:tr>
              <a:tr h="411385">
                <a:tc>
                  <a:txBody>
                    <a:bodyPr/>
                    <a:lstStyle/>
                    <a:p>
                      <a:r>
                        <a:rPr lang="de-DE" dirty="0" smtClean="0"/>
                        <a:t>Teilnehmende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20</a:t>
                      </a:r>
                      <a:r>
                        <a:rPr lang="de-DE" dirty="0" smtClean="0"/>
                        <a:t>.736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15.883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4.853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7" y="185738"/>
            <a:ext cx="866775" cy="86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512766"/>
            <a:ext cx="13128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6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ctrTitle"/>
          </p:nvPr>
        </p:nvSpPr>
        <p:spPr bwMode="auto">
          <a:xfrm>
            <a:off x="179388" y="1301750"/>
            <a:ext cx="8964612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 smtClean="0">
                <a:ea typeface="ＭＳ Ｐゴシック" pitchFamily="34" charset="-128"/>
              </a:rPr>
              <a:t>Leitaktion 1</a:t>
            </a:r>
            <a:endParaRPr lang="de-DE" altLang="de-DE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5059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sz="2000" i="1" dirty="0" smtClean="0">
                <a:ea typeface="ＭＳ Ｐゴシック" pitchFamily="34" charset="-128"/>
              </a:rPr>
              <a:t>Rückblick auf die Programmumsetzung 2018</a:t>
            </a: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331256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 marL="0" indent="0">
              <a:buFont typeface="Lucida Grande"/>
              <a:buNone/>
              <a:defRPr/>
            </a:pPr>
            <a:endParaRPr lang="de-DE" alt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744630"/>
              </p:ext>
            </p:extLst>
          </p:nvPr>
        </p:nvGraphicFramePr>
        <p:xfrm>
          <a:off x="1227942" y="3140968"/>
          <a:ext cx="6944957" cy="2060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76"/>
                <a:gridCol w="2240458"/>
                <a:gridCol w="2389823"/>
              </a:tblGrid>
              <a:tr h="4113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2018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Jugendbegegnungen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Fachkräftemaßnahmen</a:t>
                      </a:r>
                      <a:endParaRPr lang="de-DE" dirty="0"/>
                    </a:p>
                  </a:txBody>
                  <a:tcPr/>
                </a:tc>
              </a:tr>
              <a:tr h="710062">
                <a:tc>
                  <a:txBody>
                    <a:bodyPr/>
                    <a:lstStyle/>
                    <a:p>
                      <a:r>
                        <a:rPr lang="de-DE" dirty="0" smtClean="0"/>
                        <a:t>Förderquoten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effectLst/>
                        </a:rPr>
                        <a:t>56% (2017: 57%)</a:t>
                      </a:r>
                      <a:endParaRPr lang="de-D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effectLst/>
                        </a:rPr>
                        <a:t>48% (2017: 42%)</a:t>
                      </a:r>
                    </a:p>
                    <a:p>
                      <a:endParaRPr lang="de-DE" dirty="0">
                        <a:effectLst/>
                      </a:endParaRPr>
                    </a:p>
                  </a:txBody>
                  <a:tcPr/>
                </a:tc>
              </a:tr>
              <a:tr h="71006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7" y="185738"/>
            <a:ext cx="866775" cy="86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504082"/>
            <a:ext cx="13128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ctrTitle"/>
          </p:nvPr>
        </p:nvSpPr>
        <p:spPr bwMode="auto">
          <a:xfrm>
            <a:off x="179388" y="1301750"/>
            <a:ext cx="8964612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 smtClean="0">
                <a:ea typeface="ＭＳ Ｐゴシック" pitchFamily="34" charset="-128"/>
              </a:rPr>
              <a:t>Leitaktion 1</a:t>
            </a:r>
            <a:endParaRPr lang="de-DE" altLang="de-DE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5059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sz="2000" i="1" dirty="0" smtClean="0">
                <a:ea typeface="ＭＳ Ｐゴシック" pitchFamily="34" charset="-128"/>
              </a:rPr>
              <a:t>Rückblick auf die Programmumsetzung 2018</a:t>
            </a: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331256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altLang="de-DE" dirty="0" smtClean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 marL="0" indent="0">
              <a:buFont typeface="Lucida Grande"/>
              <a:buNone/>
              <a:defRPr/>
            </a:pPr>
            <a:endParaRPr lang="de-DE" alt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22184"/>
              </p:ext>
            </p:extLst>
          </p:nvPr>
        </p:nvGraphicFramePr>
        <p:xfrm>
          <a:off x="792812" y="3068960"/>
          <a:ext cx="6944957" cy="2060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676"/>
                <a:gridCol w="2240458"/>
                <a:gridCol w="2389823"/>
              </a:tblGrid>
              <a:tr h="41138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2018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Jugendbegegnungen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Fachkräftemaßnahmen</a:t>
                      </a:r>
                      <a:endParaRPr lang="de-DE" dirty="0"/>
                    </a:p>
                  </a:txBody>
                  <a:tcPr/>
                </a:tc>
              </a:tr>
              <a:tr h="710062">
                <a:tc>
                  <a:txBody>
                    <a:bodyPr/>
                    <a:lstStyle/>
                    <a:p>
                      <a:r>
                        <a:rPr lang="de-DE" dirty="0" smtClean="0"/>
                        <a:t>TN mit geringeren Chancen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effectLst/>
                        </a:rPr>
                        <a:t>44%</a:t>
                      </a:r>
                      <a:endParaRPr lang="de-DE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effectLst/>
                        </a:rPr>
                        <a:t>_</a:t>
                      </a:r>
                      <a:endParaRPr lang="de-DE" dirty="0">
                        <a:effectLst/>
                      </a:endParaRPr>
                    </a:p>
                  </a:txBody>
                  <a:tcPr/>
                </a:tc>
              </a:tr>
              <a:tr h="710062">
                <a:tc>
                  <a:txBody>
                    <a:bodyPr/>
                    <a:lstStyle/>
                    <a:p>
                      <a:r>
                        <a:rPr lang="de-DE" dirty="0" smtClean="0"/>
                        <a:t>TN mit </a:t>
                      </a:r>
                      <a:r>
                        <a:rPr lang="de-DE" dirty="0" smtClean="0"/>
                        <a:t>Behinderung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3,6%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1%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Grafi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7" y="185738"/>
            <a:ext cx="866775" cy="866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4" y="6494323"/>
            <a:ext cx="13128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13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ctrTitle"/>
          </p:nvPr>
        </p:nvSpPr>
        <p:spPr bwMode="auto">
          <a:xfrm>
            <a:off x="179388" y="1301750"/>
            <a:ext cx="8964612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 smtClean="0">
                <a:ea typeface="ＭＳ Ｐゴシック" pitchFamily="34" charset="-128"/>
              </a:rPr>
              <a:t>Leitaktion 1</a:t>
            </a:r>
            <a:endParaRPr lang="de-DE" altLang="de-DE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5059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sz="2000" i="1" dirty="0">
                <a:ea typeface="ＭＳ Ｐゴシック" pitchFamily="34" charset="-128"/>
              </a:rPr>
              <a:t>Rückblick auf die Programmumsetzung </a:t>
            </a:r>
            <a:r>
              <a:rPr lang="de-DE" altLang="de-DE" sz="2000" i="1" dirty="0" smtClean="0">
                <a:ea typeface="ＭＳ Ｐゴシック" pitchFamily="34" charset="-128"/>
              </a:rPr>
              <a:t>2018</a:t>
            </a:r>
            <a:endParaRPr lang="de-DE" altLang="de-DE" sz="2000" i="1" dirty="0">
              <a:ea typeface="ＭＳ Ｐゴシック" pitchFamily="34" charset="-128"/>
            </a:endParaRP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331256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endParaRPr lang="de-DE" altLang="de-DE" dirty="0" smtClean="0"/>
          </a:p>
          <a:p>
            <a:pPr>
              <a:defRPr/>
            </a:pPr>
            <a:r>
              <a:rPr lang="de-DE" altLang="de-DE" dirty="0" smtClean="0"/>
              <a:t>Themen 2018: </a:t>
            </a:r>
            <a:r>
              <a:rPr lang="de-DE" dirty="0" smtClean="0"/>
              <a:t>Pariser Erklärung, </a:t>
            </a:r>
            <a:r>
              <a:rPr lang="de-DE" altLang="de-DE" dirty="0"/>
              <a:t>Menschenrechte</a:t>
            </a:r>
            <a:r>
              <a:rPr lang="de-DE" altLang="de-DE" dirty="0" smtClean="0"/>
              <a:t>, Nachhaltigkeit, Krise Europas</a:t>
            </a:r>
          </a:p>
          <a:p>
            <a:pPr>
              <a:defRPr/>
            </a:pPr>
            <a:r>
              <a:rPr lang="de-DE" altLang="de-DE" dirty="0" smtClean="0"/>
              <a:t>Besserung der Tools (insbesondere Mobility Tool) versus IT Schwierigkeiten</a:t>
            </a:r>
            <a:endParaRPr lang="de-DE" altLang="de-DE" dirty="0"/>
          </a:p>
          <a:p>
            <a:pPr>
              <a:defRPr/>
            </a:pPr>
            <a:r>
              <a:rPr lang="de-DE" altLang="de-DE" dirty="0" smtClean="0"/>
              <a:t>hoher Nachforderungsbedarf auf Antragsebene</a:t>
            </a:r>
          </a:p>
          <a:p>
            <a:pPr>
              <a:defRPr/>
            </a:pPr>
            <a:r>
              <a:rPr lang="de-DE" altLang="de-DE" dirty="0" smtClean="0"/>
              <a:t>Externe Antragsbegutachtung</a:t>
            </a:r>
            <a:endParaRPr lang="de-DE" altLang="de-DE" dirty="0"/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 marL="0" indent="0">
              <a:buFont typeface="Lucida Grande"/>
              <a:buNone/>
              <a:defRPr/>
            </a:pPr>
            <a:endParaRPr lang="de-DE" alt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2290"/>
            <a:ext cx="866775" cy="8667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449920"/>
            <a:ext cx="13128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ctrTitle"/>
          </p:nvPr>
        </p:nvSpPr>
        <p:spPr bwMode="auto">
          <a:xfrm>
            <a:off x="179388" y="1301750"/>
            <a:ext cx="8964612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 smtClean="0">
                <a:ea typeface="ＭＳ Ｐゴシック" pitchFamily="34" charset="-128"/>
              </a:rPr>
              <a:t>Leitaktion 1</a:t>
            </a:r>
            <a:endParaRPr lang="de-DE" altLang="de-DE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5059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sz="2000" i="1" dirty="0" smtClean="0">
                <a:ea typeface="ＭＳ Ｐゴシック" pitchFamily="34" charset="-128"/>
              </a:rPr>
              <a:t>Entwicklungen im Jahr 2019-2020</a:t>
            </a: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2667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Lucida Grande" pitchFamily="-84" charset="0"/>
              <a:buNone/>
              <a:defRPr/>
            </a:pPr>
            <a:endParaRPr lang="de-DE" altLang="de-DE" dirty="0"/>
          </a:p>
          <a:p>
            <a:pPr>
              <a:defRPr/>
            </a:pPr>
            <a:r>
              <a:rPr lang="de-DE" dirty="0" smtClean="0"/>
              <a:t>3,3 </a:t>
            </a:r>
            <a:r>
              <a:rPr lang="de-DE" dirty="0" err="1"/>
              <a:t>Mio</a:t>
            </a:r>
            <a:r>
              <a:rPr lang="de-DE" dirty="0"/>
              <a:t> </a:t>
            </a:r>
            <a:r>
              <a:rPr lang="de-DE" dirty="0" smtClean="0"/>
              <a:t>€ </a:t>
            </a:r>
            <a:r>
              <a:rPr lang="de-DE" dirty="0"/>
              <a:t>mehr an </a:t>
            </a:r>
            <a:r>
              <a:rPr lang="de-DE" dirty="0" smtClean="0"/>
              <a:t>Förderbudget für 2019</a:t>
            </a:r>
            <a:endParaRPr lang="de-DE" altLang="de-DE" dirty="0" smtClean="0"/>
          </a:p>
          <a:p>
            <a:pPr>
              <a:defRPr/>
            </a:pPr>
            <a:r>
              <a:rPr lang="de-DE" altLang="de-DE" dirty="0" smtClean="0"/>
              <a:t>Neue Fragen bei </a:t>
            </a:r>
            <a:r>
              <a:rPr lang="de-DE" altLang="de-DE" dirty="0" smtClean="0"/>
              <a:t>Antragsformularen – Dopplungen vermeiden</a:t>
            </a:r>
            <a:endParaRPr lang="de-DE" altLang="de-DE" dirty="0" smtClean="0"/>
          </a:p>
          <a:p>
            <a:pPr>
              <a:defRPr/>
            </a:pPr>
            <a:r>
              <a:rPr lang="de-DE" altLang="de-DE" dirty="0" smtClean="0"/>
              <a:t>Junge Menschen mit geringeren Chancen weiterhin prioritäre Zielgruppe</a:t>
            </a:r>
          </a:p>
          <a:p>
            <a:pPr>
              <a:defRPr/>
            </a:pPr>
            <a:endParaRPr lang="de-DE" altLang="de-DE" dirty="0" smtClean="0"/>
          </a:p>
          <a:p>
            <a:pPr marL="0" indent="0">
              <a:buFont typeface="Lucida Grande"/>
              <a:buNone/>
              <a:defRPr/>
            </a:pPr>
            <a:endParaRPr lang="de-DE" alt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57" y="55937"/>
            <a:ext cx="8667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9396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>
                <a:ea typeface="ＭＳ Ｐゴシック" pitchFamily="34" charset="-128"/>
              </a:rPr>
              <a:t>Leitaktion 1</a:t>
            </a:r>
            <a:endParaRPr lang="de-DE" altLang="de-DE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512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defRPr/>
            </a:pPr>
            <a:endParaRPr lang="de-DE" altLang="de-DE" sz="2400" i="1" dirty="0" smtClean="0">
              <a:ea typeface="ＭＳ Ｐゴシック" pitchFamily="34" charset="-128"/>
            </a:endParaRPr>
          </a:p>
          <a:p>
            <a:pPr>
              <a:defRPr/>
            </a:pPr>
            <a:endParaRPr lang="de-DE" altLang="de-DE" dirty="0" smtClean="0">
              <a:ea typeface="ＭＳ Ｐゴシック" pitchFamily="34" charset="-128"/>
            </a:endParaRPr>
          </a:p>
        </p:txBody>
      </p:sp>
      <p:sp>
        <p:nvSpPr>
          <p:cNvPr id="6148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3529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de-DE" altLang="de-DE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de-DE" altLang="de-DE" dirty="0">
              <a:ea typeface="ＭＳ Ｐゴシック" pitchFamily="34" charset="-128"/>
            </a:endParaRPr>
          </a:p>
          <a:p>
            <a:pPr marL="0" indent="0" algn="ctr">
              <a:buNone/>
            </a:pPr>
            <a:r>
              <a:rPr lang="de-DE" altLang="de-DE" sz="2400" b="1" dirty="0" smtClean="0">
                <a:ea typeface="ＭＳ Ｐゴシック" pitchFamily="34" charset="-128"/>
              </a:rPr>
              <a:t>Vielen Dank für Ihre Aufmerksamkeit!</a:t>
            </a:r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6" name="Grafi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738"/>
            <a:ext cx="866775" cy="8667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463741"/>
            <a:ext cx="13128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085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 (leer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rennseit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rennseit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f0a3180-0d58-4fc7-9007-32245eb00e3f">424FKUMM25N5-1232496984-46</_dlc_DocId>
    <_dlc_DocIdUrl xmlns="6f0a3180-0d58-4fc7-9007-32245eb00e3f">
      <Url>http://intranet/Management/MonitoringMeeting/CheckPoint2019/_layouts/DocIdRedir.aspx?ID=424FKUMM25N5-1232496984-46</Url>
      <Description>424FKUMM25N5-1232496984-46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F9D1C0D9B85D4292335CC229CB772C" ma:contentTypeVersion="0" ma:contentTypeDescription="Ein neues Dokument erstellen." ma:contentTypeScope="" ma:versionID="e4860f3edb1d55f7d75b834994d0d32b">
  <xsd:schema xmlns:xsd="http://www.w3.org/2001/XMLSchema" xmlns:xs="http://www.w3.org/2001/XMLSchema" xmlns:p="http://schemas.microsoft.com/office/2006/metadata/properties" xmlns:ns2="6f0a3180-0d58-4fc7-9007-32245eb00e3f" targetNamespace="http://schemas.microsoft.com/office/2006/metadata/properties" ma:root="true" ma:fieldsID="d8bb323f9bfe478474aadab2c9779784" ns2:_="">
    <xsd:import namespace="6f0a3180-0d58-4fc7-9007-32245eb00e3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a3180-0d58-4fc7-9007-32245eb00e3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4721E5-DBFC-4E9D-AC13-C3F4F0C28E2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f0a3180-0d58-4fc7-9007-32245eb00e3f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671C26F-E921-4C5F-BA7C-E6D2A050A8B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332030E-56C3-4D65-940C-688385806A4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391802B-0E58-44A2-B39C-A7946B8256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0a3180-0d58-4fc7-9007-32245eb00e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Bildschirmpräsentation (4:3)</PresentationFormat>
  <Paragraphs>93</Paragraphs>
  <Slides>7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Titel (leer)</vt:lpstr>
      <vt:lpstr>Trennseiten</vt:lpstr>
      <vt:lpstr>1_Trennseiten</vt:lpstr>
      <vt:lpstr>PowerPoint-Präsentation</vt:lpstr>
      <vt:lpstr>Leitaktion 1</vt:lpstr>
      <vt:lpstr>Leitaktion 1</vt:lpstr>
      <vt:lpstr>Leitaktion 1</vt:lpstr>
      <vt:lpstr>Leitaktion 1</vt:lpstr>
      <vt:lpstr>Leitaktion 1</vt:lpstr>
      <vt:lpstr>Leitaktion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Barbara Schmidt</dc:creator>
  <cp:lastModifiedBy>Mireille Gras</cp:lastModifiedBy>
  <cp:revision>74</cp:revision>
  <cp:lastPrinted>2017-08-30T11:07:16Z</cp:lastPrinted>
  <dcterms:created xsi:type="dcterms:W3CDTF">2015-09-03T14:02:08Z</dcterms:created>
  <dcterms:modified xsi:type="dcterms:W3CDTF">2019-02-27T09:27:43Z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0x010100C2F9D1C0D9B85D4292335CC229CB772C</vt:lpwstr>
  </property>
  <property fmtid="{D5CDD505-2E9C-101B-9397-08002B2CF9AE}" pid="3" name="_dlc_DocIdItemGuid">
    <vt:lpwstr>73cf63e0-a91e-4396-aac8-a4b8be9ac1d7</vt:lpwstr>
  </property>
</Properties>
</file>