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256" r:id="rId6"/>
    <p:sldId id="257" r:id="rId7"/>
    <p:sldId id="268" r:id="rId8"/>
    <p:sldId id="267" r:id="rId9"/>
    <p:sldId id="265" r:id="rId10"/>
    <p:sldId id="263" r:id="rId11"/>
    <p:sldId id="258" r:id="rId12"/>
    <p:sldId id="264" r:id="rId13"/>
    <p:sldId id="259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847" autoAdjust="0"/>
  </p:normalViewPr>
  <p:slideViewPr>
    <p:cSldViewPr snapToGrid="0" snapToObjects="1">
      <p:cViewPr varScale="1">
        <p:scale>
          <a:sx n="61" d="100"/>
          <a:sy n="61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38CC0-6D31-3C4E-A7DF-2531DD1D8B4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1553-02B6-4041-9B84-941A49652F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6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we exist: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kurzer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Einstieg</a:t>
            </a:r>
            <a:r>
              <a:rPr lang="en-US" baseline="0" dirty="0" smtClean="0"/>
              <a:t> in EA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2007 </a:t>
            </a:r>
            <a:r>
              <a:rPr lang="en-US" baseline="0" dirty="0" err="1" smtClean="0"/>
              <a:t>gegründet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wenige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Kollaps</a:t>
            </a:r>
            <a:r>
              <a:rPr lang="en-US" baseline="0" dirty="0" smtClean="0"/>
              <a:t> der Lehmann Brothers, </a:t>
            </a:r>
            <a:r>
              <a:rPr lang="en-US" baseline="0" dirty="0" err="1" smtClean="0"/>
              <a:t>Asnatz</a:t>
            </a:r>
            <a:r>
              <a:rPr lang="en-US" baseline="0" dirty="0" smtClean="0"/>
              <a:t> war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müssen</a:t>
            </a:r>
            <a:r>
              <a:rPr lang="en-US" baseline="0" dirty="0" smtClean="0"/>
              <a:t> transnational </a:t>
            </a:r>
            <a:r>
              <a:rPr lang="en-US" baseline="0" dirty="0" err="1" smtClean="0"/>
              <a:t>handeln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viele</a:t>
            </a:r>
            <a:r>
              <a:rPr lang="en-US" baseline="0" dirty="0" smtClean="0"/>
              <a:t> Menschen </a:t>
            </a:r>
            <a:r>
              <a:rPr lang="en-US" baseline="0" dirty="0" err="1" smtClean="0"/>
              <a:t>baten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damals</a:t>
            </a:r>
            <a:r>
              <a:rPr lang="en-US" baseline="0" dirty="0" smtClean="0"/>
              <a:t> was </a:t>
            </a:r>
            <a:r>
              <a:rPr lang="en-US" baseline="0" dirty="0" err="1" smtClean="0"/>
              <a:t>genau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meinten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heute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Ruf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transnationaler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Kollaboration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allgegenwärtig</a:t>
            </a:r>
            <a:r>
              <a:rPr lang="en-US" baseline="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.. </a:t>
            </a:r>
            <a:r>
              <a:rPr lang="en-US" baseline="0" dirty="0" err="1" smtClean="0"/>
              <a:t>Mitgliederorganisation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Verbindung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Kunst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Politik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Einbindung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Stimmen</a:t>
            </a:r>
            <a:r>
              <a:rPr lang="en-US" baseline="0" dirty="0" smtClean="0"/>
              <a:t>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Erwachsen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jugendinitiatven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Transeuropa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netzwerk</a:t>
            </a:r>
            <a:r>
              <a:rPr lang="en-US" baseline="0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 </a:t>
            </a:r>
            <a:r>
              <a:rPr lang="en-US" baseline="0" dirty="0" err="1" smtClean="0"/>
              <a:t>uns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weilwir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überzeugt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davon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in Europa </a:t>
            </a:r>
            <a:r>
              <a:rPr lang="en-US" baseline="0" dirty="0" err="1" smtClean="0"/>
              <a:t>einen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konstruktiven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gestalten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müssen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</a:t>
            </a:r>
            <a:r>
              <a:rPr lang="en-US" baseline="0" dirty="0" smtClean="0"/>
              <a:t> alternative </a:t>
            </a:r>
            <a:r>
              <a:rPr lang="en-US" baseline="0" dirty="0" err="1" smtClean="0"/>
              <a:t>ideen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Debatten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finden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Identitäten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Grenzen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hinweg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enstehen</a:t>
            </a:r>
            <a:r>
              <a:rPr lang="en-US" baseline="0" dirty="0" smtClean="0"/>
              <a:t>. Dieses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demokratische</a:t>
            </a:r>
            <a:r>
              <a:rPr lang="en-US" baseline="0" dirty="0" smtClean="0"/>
              <a:t> Europa muss </a:t>
            </a:r>
            <a:r>
              <a:rPr lang="en-US" baseline="0" dirty="0" err="1" smtClean="0"/>
              <a:t>tagtäglich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erkämpft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ernährt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nationalistischem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xenophoben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Diskurz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überlassen</a:t>
            </a:r>
            <a:r>
              <a:rPr lang="en-US" baseline="0" dirty="0" smtClean="0"/>
              <a:t>. Dieses </a:t>
            </a:r>
            <a:r>
              <a:rPr lang="en-US" baseline="0" dirty="0" err="1" smtClean="0"/>
              <a:t>tägliche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einstehen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Demokratie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häufig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alternativloserscheinende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Leitgedanke</a:t>
            </a:r>
            <a:r>
              <a:rPr lang="en-US" baseline="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Bewegung</a:t>
            </a:r>
            <a:r>
              <a:rPr lang="en-US" baseline="0" dirty="0" smtClean="0"/>
              <a:t>, die </a:t>
            </a:r>
            <a:r>
              <a:rPr lang="en-US" baseline="0" dirty="0" err="1" smtClean="0"/>
              <a:t>sich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konsequent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transnationales</a:t>
            </a:r>
            <a:r>
              <a:rPr lang="en-US" baseline="0" dirty="0" smtClean="0"/>
              <a:t> Europa </a:t>
            </a:r>
            <a:r>
              <a:rPr lang="en-US" baseline="0" dirty="0" err="1" smtClean="0"/>
              <a:t>einsetzt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häufig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altenrnativlos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erscheinenden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gängigem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poltischen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Diskurs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einstehen</a:t>
            </a:r>
            <a:r>
              <a:rPr lang="en-US" baseline="0" dirty="0" smtClean="0"/>
              <a:t>. </a:t>
            </a:r>
            <a:endParaRPr lang="en-US" dirty="0" smtClean="0"/>
          </a:p>
          <a:p>
            <a:r>
              <a:rPr lang="en-US" dirty="0" err="1" smtClean="0"/>
              <a:t>Politisierung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wichtig</a:t>
            </a:r>
            <a:r>
              <a:rPr lang="en-US" dirty="0" smtClean="0"/>
              <a:t>!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auseinandersetzung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große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koalitionen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tötlich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vertrauen</a:t>
            </a:r>
            <a:r>
              <a:rPr lang="en-US" baseline="0" dirty="0" smtClean="0"/>
              <a:t> in die </a:t>
            </a:r>
            <a:r>
              <a:rPr lang="en-US" baseline="0" dirty="0" err="1" smtClean="0"/>
              <a:t>poliitk</a:t>
            </a:r>
            <a:endParaRPr lang="en-US" baseline="0" dirty="0" smtClean="0"/>
          </a:p>
          <a:p>
            <a:r>
              <a:rPr lang="en-US" baseline="0" dirty="0" err="1" smtClean="0"/>
              <a:t>Schaffen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kritischen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Geistern</a:t>
            </a:r>
            <a:r>
              <a:rPr lang="en-US" baseline="0" dirty="0" smtClean="0"/>
              <a:t>!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1553-02B6-4041-9B84-941A49652F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Demokratie</a:t>
            </a:r>
            <a:r>
              <a:rPr lang="en-US" dirty="0" smtClean="0"/>
              <a:t> </a:t>
            </a:r>
            <a:r>
              <a:rPr lang="en-US" dirty="0" err="1" smtClean="0"/>
              <a:t>braucht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vorallem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Dinge: </a:t>
            </a:r>
          </a:p>
          <a:p>
            <a:r>
              <a:rPr lang="en-US" dirty="0" err="1" smtClean="0"/>
              <a:t>Konstanter</a:t>
            </a:r>
            <a:r>
              <a:rPr lang="en-US" dirty="0" smtClean="0"/>
              <a:t> </a:t>
            </a:r>
            <a:r>
              <a:rPr lang="en-US" dirty="0" err="1" smtClean="0"/>
              <a:t>kritischer</a:t>
            </a:r>
            <a:r>
              <a:rPr lang="en-US" dirty="0" smtClean="0"/>
              <a:t> </a:t>
            </a:r>
            <a:r>
              <a:rPr lang="en-US" dirty="0" err="1" smtClean="0"/>
              <a:t>Umgang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der </a:t>
            </a:r>
            <a:r>
              <a:rPr lang="en-US" dirty="0" err="1" smtClean="0"/>
              <a:t>Regierung</a:t>
            </a:r>
            <a:r>
              <a:rPr lang="en-US" dirty="0" smtClean="0"/>
              <a:t> und </a:t>
            </a:r>
            <a:r>
              <a:rPr lang="en-US" dirty="0" err="1" smtClean="0"/>
              <a:t>Nähung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kritischen</a:t>
            </a:r>
            <a:r>
              <a:rPr lang="en-US" dirty="0" smtClean="0"/>
              <a:t> </a:t>
            </a:r>
            <a:r>
              <a:rPr lang="en-US" dirty="0" err="1" smtClean="0"/>
              <a:t>Geists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wichtig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verstehen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Politik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Insitutionen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funktionieren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hinterfragen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err="1" smtClean="0"/>
              <a:t>Letzlich</a:t>
            </a:r>
            <a:r>
              <a:rPr lang="en-US" baseline="0" dirty="0" smtClean="0"/>
              <a:t> das Credo </a:t>
            </a:r>
            <a:r>
              <a:rPr lang="en-US" baseline="0" dirty="0" err="1" smtClean="0"/>
              <a:t>guter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politischer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Bildungsarbeit</a:t>
            </a:r>
            <a:r>
              <a:rPr lang="en-US" baseline="0" dirty="0" smtClean="0"/>
              <a:t>! </a:t>
            </a:r>
          </a:p>
          <a:p>
            <a:endParaRPr lang="en-US" dirty="0" smtClean="0"/>
          </a:p>
          <a:p>
            <a:r>
              <a:rPr lang="en-US" dirty="0" err="1" smtClean="0"/>
              <a:t>Warum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in Europa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heute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wichtig</a:t>
            </a:r>
            <a:r>
              <a:rPr lang="en-US" baseline="0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Man </a:t>
            </a:r>
            <a:r>
              <a:rPr lang="en-US" dirty="0" err="1" smtClean="0"/>
              <a:t>könnte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zwei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Europas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sprechen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vorausdenkendes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optimistisch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kritisches</a:t>
            </a:r>
            <a:r>
              <a:rPr lang="en-US" baseline="0" dirty="0" smtClean="0"/>
              <a:t> Europa und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rückwärtsgewandtes</a:t>
            </a:r>
            <a:r>
              <a:rPr lang="en-US" baseline="0" dirty="0" smtClean="0"/>
              <a:t> Europa. </a:t>
            </a:r>
          </a:p>
          <a:p>
            <a:r>
              <a:rPr lang="en-US" baseline="0" dirty="0" err="1" smtClean="0"/>
              <a:t>Ein</a:t>
            </a:r>
            <a:r>
              <a:rPr lang="en-US" baseline="0" dirty="0" smtClean="0"/>
              <a:t> Europa der </a:t>
            </a:r>
            <a:r>
              <a:rPr lang="en-US" baseline="0" dirty="0" err="1" smtClean="0"/>
              <a:t>sozialen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transnaitonalen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Köpfe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Europa anti-</a:t>
            </a:r>
            <a:r>
              <a:rPr lang="en-US" baseline="0" dirty="0" err="1" smtClean="0"/>
              <a:t>sozialer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nationalistischer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Gruppen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Die </a:t>
            </a:r>
            <a:r>
              <a:rPr lang="en-US" baseline="0" dirty="0" err="1" smtClean="0"/>
              <a:t>letztere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Gruppe</a:t>
            </a:r>
            <a:r>
              <a:rPr lang="en-US" baseline="0" dirty="0" smtClean="0"/>
              <a:t> hat Angst </a:t>
            </a:r>
            <a:r>
              <a:rPr lang="en-US" baseline="0" dirty="0" err="1" smtClean="0"/>
              <a:t>ihre</a:t>
            </a:r>
            <a:r>
              <a:rPr lang="en-US" baseline="0" dirty="0" smtClean="0"/>
              <a:t> Jobs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verlieren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vernetzten</a:t>
            </a:r>
            <a:r>
              <a:rPr lang="en-US" baseline="0" dirty="0" smtClean="0"/>
              <a:t> Welt und </a:t>
            </a:r>
            <a:r>
              <a:rPr lang="en-US" baseline="0" dirty="0" err="1" smtClean="0"/>
              <a:t>fürchtet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davor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europäische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Klippe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springen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ihnen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lieber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sich</a:t>
            </a:r>
            <a:r>
              <a:rPr lang="en-US" baseline="0" dirty="0" smtClean="0"/>
              <a:t> auf </a:t>
            </a:r>
            <a:r>
              <a:rPr lang="en-US" baseline="0" dirty="0" err="1" smtClean="0"/>
              <a:t>Komfortables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zurückziehen</a:t>
            </a:r>
            <a:r>
              <a:rPr lang="en-US" baseline="0" dirty="0" smtClean="0"/>
              <a:t> in die </a:t>
            </a:r>
            <a:r>
              <a:rPr lang="en-US" baseline="0" dirty="0" err="1" smtClean="0"/>
              <a:t>eigenen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grenzen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Mauern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hoch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schotten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Veränderung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Vielfalt</a:t>
            </a:r>
            <a:r>
              <a:rPr lang="en-US" baseline="0" dirty="0" smtClean="0"/>
              <a:t> ab.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Das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durchaus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Gefahr</a:t>
            </a:r>
            <a:r>
              <a:rPr lang="en-US" baseline="0" dirty="0" smtClean="0"/>
              <a:t>, die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vorallem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verlieren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dürfen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1553-02B6-4041-9B84-941A49652F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9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Fragen</a:t>
            </a:r>
            <a:r>
              <a:rPr lang="en-US" baseline="0" dirty="0" smtClean="0"/>
              <a:t> auf den </a:t>
            </a:r>
            <a:r>
              <a:rPr lang="en-US" baseline="0" dirty="0" err="1" smtClean="0"/>
              <a:t>Nägeln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genügend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Antworten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gefunden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europaweit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diskutieren</a:t>
            </a:r>
            <a:r>
              <a:rPr lang="en-US" baseline="0" dirty="0" smtClean="0"/>
              <a:t> und in </a:t>
            </a:r>
            <a:r>
              <a:rPr lang="en-US" baseline="0" dirty="0" err="1" smtClean="0"/>
              <a:t>unseren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Projekten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thematisieren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veranschaulichen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Anschaulich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zwei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Beispielen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Citizens pact </a:t>
            </a:r>
            <a:r>
              <a:rPr lang="en-US" baseline="0" dirty="0" err="1" smtClean="0"/>
              <a:t>prozess</a:t>
            </a:r>
            <a:r>
              <a:rPr lang="en-US" baseline="0" dirty="0" smtClean="0"/>
              <a:t> und Festival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1553-02B6-4041-9B84-941A49652F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6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dreijähriger</a:t>
            </a:r>
            <a:r>
              <a:rPr lang="en-US" dirty="0" smtClean="0"/>
              <a:t> </a:t>
            </a:r>
            <a:r>
              <a:rPr lang="en-US" dirty="0" err="1" smtClean="0"/>
              <a:t>Bürgerkonsultation</a:t>
            </a:r>
            <a:r>
              <a:rPr lang="en-US" dirty="0" smtClean="0"/>
              <a:t>,</a:t>
            </a:r>
            <a:r>
              <a:rPr lang="en-US" baseline="0" dirty="0" smtClean="0"/>
              <a:t> 1000e </a:t>
            </a:r>
            <a:r>
              <a:rPr lang="en-US" baseline="0" dirty="0" err="1" smtClean="0"/>
              <a:t>teilgenommen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Ergebnis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das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anifest der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ürgerinnen und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ürger für europäische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emokratie,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olidarität und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leichheit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wir 2013 im Oktober in der Böll Stiftung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Berlin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Abschluss des Transeuropa Festivals präsentierten.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Abschluss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sondern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Auftakt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nächste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Schritte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Caravans Project</a:t>
            </a: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Trainings Programme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CitizensRights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 ist es wichtig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ausserhalb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Hauptstädten zu sein, da ein erfolgreiches Europa alle Stimmen hören sollte, auch die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ausserhalb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medienmainstream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deshalb sind wir aufgebrochen dorthin wo überall Menschen vor Ort aktiv sind in ihren Initiativen, D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rfern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oder Kollektiven. </a:t>
            </a:r>
          </a:p>
          <a:p>
            <a:pPr marL="0" indent="0">
              <a:buFontTx/>
              <a:buNone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1553-02B6-4041-9B84-941A49652F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1553-02B6-4041-9B84-941A49652F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6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latin typeface="Arial"/>
                <a:cs typeface="Arial"/>
              </a:rPr>
              <a:t>Wie </a:t>
            </a:r>
            <a:r>
              <a:rPr lang="de-DE" sz="1200" dirty="0" smtClean="0">
                <a:latin typeface="Arial"/>
                <a:cs typeface="Arial"/>
              </a:rPr>
              <a:t>können die oftmals auf </a:t>
            </a:r>
            <a:r>
              <a:rPr lang="en-US" sz="1200" dirty="0" err="1" smtClean="0">
                <a:latin typeface="Arial"/>
                <a:cs typeface="Arial"/>
              </a:rPr>
              <a:t>lokaler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Ebene</a:t>
            </a:r>
            <a:r>
              <a:rPr lang="en-US" sz="1200" dirty="0" smtClean="0">
                <a:latin typeface="Arial"/>
                <a:cs typeface="Arial"/>
              </a:rPr>
              <a:t> in Europa </a:t>
            </a:r>
            <a:r>
              <a:rPr lang="de-DE" sz="1200" dirty="0" smtClean="0">
                <a:latin typeface="Arial"/>
                <a:cs typeface="Arial"/>
              </a:rPr>
              <a:t>bereits entwickelten </a:t>
            </a:r>
            <a:r>
              <a:rPr lang="nl-NL" sz="1200" dirty="0" err="1" smtClean="0">
                <a:latin typeface="Arial"/>
                <a:cs typeface="Arial"/>
              </a:rPr>
              <a:t>Ideen</a:t>
            </a:r>
            <a:r>
              <a:rPr lang="nl-NL" sz="1200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und </a:t>
            </a:r>
            <a:r>
              <a:rPr lang="de-DE" sz="1200" dirty="0" smtClean="0">
                <a:latin typeface="Arial"/>
                <a:cs typeface="Arial"/>
              </a:rPr>
              <a:t>Konzepte erfolgreich auf die </a:t>
            </a:r>
            <a:r>
              <a:rPr lang="en-US" sz="1200" dirty="0" err="1" smtClean="0">
                <a:latin typeface="Arial"/>
                <a:cs typeface="Arial"/>
              </a:rPr>
              <a:t>transnationale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Ebene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de-DE" sz="1200" dirty="0" err="1" smtClean="0">
                <a:latin typeface="Arial"/>
                <a:cs typeface="Arial"/>
              </a:rPr>
              <a:t>übertragen</a:t>
            </a:r>
            <a:r>
              <a:rPr lang="de-DE" sz="1200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w</a:t>
            </a:r>
            <a:r>
              <a:rPr lang="nl-NL" sz="1200" dirty="0" err="1" smtClean="0">
                <a:latin typeface="Arial"/>
                <a:cs typeface="Arial"/>
              </a:rPr>
              <a:t>erden</a:t>
            </a:r>
            <a:r>
              <a:rPr lang="nl-NL" sz="1200" dirty="0" smtClean="0">
                <a:latin typeface="Arial"/>
                <a:cs typeface="Arial"/>
              </a:rPr>
              <a:t>?</a:t>
            </a:r>
            <a:endParaRPr lang="en-US" sz="1200" baseline="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1553-02B6-4041-9B84-941A49652F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4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1553-02B6-4041-9B84-941A49652F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6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1553-02B6-4041-9B84-941A49652F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7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8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8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8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8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9976-FC71-C640-A568-25EAAAA007D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3EE5-E8BD-0A4A-85A7-B9CDF6D3E0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.buellesbach@euroalter.com" TargetMode="External"/><Relationship Id="rId4" Type="http://schemas.openxmlformats.org/officeDocument/2006/relationships/hyperlink" Target="http://www.euroalter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pia/Movies/Trailer%20Transeuropa%20Caravans%20documentary.mp4" TargetMode="External"/><Relationship Id="rId1" Type="http://schemas.microsoft.com/office/2007/relationships/media" Target="file://localhost/Users/pia/Movies/Trailer%20Transeuropa%20Caravans%20documentary.mp4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jp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Daphne </a:t>
            </a:r>
            <a:r>
              <a:rPr lang="en-US" sz="2200" dirty="0" err="1" smtClean="0">
                <a:solidFill>
                  <a:srgbClr val="000000"/>
                </a:solidFill>
                <a:latin typeface="Arial"/>
                <a:cs typeface="Arial"/>
              </a:rPr>
              <a:t>Büllesbach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r"/>
            <a:r>
              <a:rPr lang="en-US" sz="2200" dirty="0" err="1" smtClean="0">
                <a:solidFill>
                  <a:srgbClr val="000000"/>
                </a:solidFill>
                <a:latin typeface="Arial"/>
                <a:cs typeface="Arial"/>
              </a:rPr>
              <a:t>Fachforum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 Europa Dresden 10. </a:t>
            </a:r>
            <a:r>
              <a:rPr lang="en-US" sz="2200" dirty="0" err="1" smtClean="0">
                <a:solidFill>
                  <a:srgbClr val="000000"/>
                </a:solidFill>
                <a:latin typeface="Arial"/>
                <a:cs typeface="Arial"/>
              </a:rPr>
              <a:t>März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 2015 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EAbigENG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"/>
            <a:ext cx="9144000" cy="38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4638"/>
            <a:ext cx="9144000" cy="61245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Rounded Rectangle 5"/>
          <p:cNvSpPr/>
          <p:nvPr/>
        </p:nvSpPr>
        <p:spPr>
          <a:xfrm>
            <a:off x="2803401" y="3737461"/>
            <a:ext cx="4193122" cy="26617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Get in touch!</a:t>
            </a:r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hlinkClick r:id="rId4"/>
              </a:rPr>
              <a:t>www.euroalter.com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@</a:t>
            </a:r>
            <a:r>
              <a:rPr lang="en-US" sz="2400" dirty="0" err="1" smtClean="0">
                <a:solidFill>
                  <a:schemeClr val="tx2"/>
                </a:solidFill>
              </a:rPr>
              <a:t>euroalter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hlinkClick r:id="rId5"/>
              </a:rPr>
              <a:t>d.buellesbach@euroalter.com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178" y="775643"/>
            <a:ext cx="3918622" cy="170601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dirty="0" err="1" smtClean="0">
                <a:latin typeface="Arial"/>
                <a:cs typeface="Arial"/>
              </a:rPr>
              <a:t>Wer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sind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wir</a:t>
            </a:r>
            <a:r>
              <a:rPr lang="en-US" dirty="0" smtClean="0">
                <a:latin typeface="Arial"/>
                <a:cs typeface="Arial"/>
              </a:rPr>
              <a:t>?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9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4959865" cy="330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1044" y="3306216"/>
            <a:ext cx="4902956" cy="3522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57201" y="4456203"/>
            <a:ext cx="3304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Und </a:t>
            </a:r>
            <a:r>
              <a:rPr lang="en-US" sz="3200" dirty="0" err="1" smtClean="0">
                <a:latin typeface="Arial"/>
                <a:cs typeface="Arial"/>
              </a:rPr>
              <a:t>warum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gibt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es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uns</a:t>
            </a:r>
            <a:r>
              <a:rPr lang="en-US" sz="3200" dirty="0" smtClean="0">
                <a:latin typeface="Arial"/>
                <a:cs typeface="Arial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18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obbik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919" r="8253" b="39654"/>
          <a:stretch/>
        </p:blipFill>
        <p:spPr>
          <a:xfrm>
            <a:off x="457200" y="0"/>
            <a:ext cx="8229600" cy="2508610"/>
          </a:xfrm>
        </p:spPr>
      </p:pic>
      <p:pic>
        <p:nvPicPr>
          <p:cNvPr id="5" name="Picture 4" descr="protest-gegen-pegida-in-freibur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4789"/>
          <a:stretch/>
        </p:blipFill>
        <p:spPr>
          <a:xfrm>
            <a:off x="457200" y="3503869"/>
            <a:ext cx="8229600" cy="3354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80539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/>
                <a:cs typeface="Arial"/>
              </a:rPr>
              <a:t>Kritischer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Umgang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mit</a:t>
            </a:r>
            <a:r>
              <a:rPr lang="en-US" sz="2400" dirty="0" smtClean="0">
                <a:latin typeface="Arial"/>
                <a:cs typeface="Arial"/>
              </a:rPr>
              <a:t> der </a:t>
            </a:r>
            <a:r>
              <a:rPr lang="en-US" sz="2400" dirty="0" err="1" smtClean="0">
                <a:latin typeface="Arial"/>
                <a:cs typeface="Arial"/>
              </a:rPr>
              <a:t>Politik</a:t>
            </a:r>
            <a:r>
              <a:rPr lang="en-US" sz="2400" dirty="0" smtClean="0">
                <a:latin typeface="Arial"/>
                <a:cs typeface="Arial"/>
              </a:rPr>
              <a:t> und </a:t>
            </a:r>
            <a:r>
              <a:rPr lang="en-US" sz="2400" dirty="0" err="1" smtClean="0">
                <a:latin typeface="Arial"/>
                <a:cs typeface="Arial"/>
              </a:rPr>
              <a:t>Förderung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eines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kritischen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gesellschaftlichen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Geists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6689"/>
            <a:ext cx="8229600" cy="6091589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err="1" smtClean="0">
                <a:latin typeface="Arial"/>
                <a:cs typeface="Arial"/>
              </a:rPr>
              <a:t>Wie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sieht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ein</a:t>
            </a:r>
            <a:r>
              <a:rPr lang="en-US" sz="3500" dirty="0" smtClean="0">
                <a:latin typeface="Arial"/>
                <a:cs typeface="Arial"/>
              </a:rPr>
              <a:t> post-</a:t>
            </a:r>
            <a:r>
              <a:rPr lang="en-US" sz="3500" dirty="0" err="1" smtClean="0">
                <a:latin typeface="Arial"/>
                <a:cs typeface="Arial"/>
              </a:rPr>
              <a:t>nationales</a:t>
            </a:r>
            <a:r>
              <a:rPr lang="en-US" sz="3500" dirty="0" smtClean="0">
                <a:latin typeface="Arial"/>
                <a:cs typeface="Arial"/>
              </a:rPr>
              <a:t> Europa </a:t>
            </a:r>
            <a:r>
              <a:rPr lang="en-US" sz="3500" dirty="0" err="1" smtClean="0">
                <a:latin typeface="Arial"/>
                <a:cs typeface="Arial"/>
              </a:rPr>
              <a:t>aus</a:t>
            </a:r>
            <a:r>
              <a:rPr lang="en-US" sz="3500" dirty="0" smtClean="0">
                <a:latin typeface="Arial"/>
                <a:cs typeface="Arial"/>
              </a:rPr>
              <a:t>?</a:t>
            </a:r>
          </a:p>
          <a:p>
            <a:r>
              <a:rPr lang="en-US" sz="3500" dirty="0" err="1" smtClean="0">
                <a:latin typeface="Arial"/>
                <a:cs typeface="Arial"/>
              </a:rPr>
              <a:t>Wird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durch</a:t>
            </a:r>
            <a:r>
              <a:rPr lang="en-US" sz="3500" dirty="0" smtClean="0">
                <a:latin typeface="Arial"/>
                <a:cs typeface="Arial"/>
              </a:rPr>
              <a:t> die </a:t>
            </a:r>
            <a:r>
              <a:rPr lang="en-US" sz="3500" dirty="0" err="1" smtClean="0">
                <a:latin typeface="Arial"/>
                <a:cs typeface="Arial"/>
              </a:rPr>
              <a:t>Stärkung</a:t>
            </a:r>
            <a:r>
              <a:rPr lang="en-US" sz="3500" dirty="0" smtClean="0">
                <a:latin typeface="Arial"/>
                <a:cs typeface="Arial"/>
              </a:rPr>
              <a:t> der </a:t>
            </a:r>
            <a:r>
              <a:rPr lang="en-US" sz="3500" dirty="0" err="1" smtClean="0">
                <a:latin typeface="Arial"/>
                <a:cs typeface="Arial"/>
              </a:rPr>
              <a:t>europäischen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Demokratie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auch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eine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europäische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Identität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gestärkt</a:t>
            </a:r>
            <a:r>
              <a:rPr lang="en-US" sz="3500" dirty="0" smtClean="0">
                <a:latin typeface="Arial"/>
                <a:cs typeface="Arial"/>
              </a:rPr>
              <a:t>?</a:t>
            </a:r>
          </a:p>
          <a:p>
            <a:r>
              <a:rPr lang="de-DE" sz="3500" dirty="0" smtClean="0">
                <a:latin typeface="Arial"/>
                <a:cs typeface="Arial"/>
              </a:rPr>
              <a:t>Wie entgegnen wir einem zunehmend </a:t>
            </a:r>
            <a:r>
              <a:rPr lang="nb-NO" sz="3500" dirty="0" err="1" smtClean="0">
                <a:latin typeface="Arial"/>
                <a:cs typeface="Arial"/>
              </a:rPr>
              <a:t>entfremdenden</a:t>
            </a:r>
            <a:r>
              <a:rPr lang="nb-NO" sz="3500" dirty="0" smtClean="0">
                <a:latin typeface="Arial"/>
                <a:cs typeface="Arial"/>
              </a:rPr>
              <a:t> </a:t>
            </a:r>
            <a:r>
              <a:rPr lang="de-DE" sz="3500" dirty="0" smtClean="0">
                <a:latin typeface="Arial"/>
                <a:cs typeface="Arial"/>
              </a:rPr>
              <a:t>"</a:t>
            </a:r>
            <a:r>
              <a:rPr lang="de-DE" sz="3500" dirty="0">
                <a:latin typeface="Arial"/>
                <a:cs typeface="Arial"/>
              </a:rPr>
              <a:t>Durchregiert</a:t>
            </a:r>
            <a:r>
              <a:rPr lang="de-DE" sz="3500" dirty="0" smtClean="0">
                <a:latin typeface="Arial"/>
                <a:cs typeface="Arial"/>
              </a:rPr>
              <a:t>-Werden“ von </a:t>
            </a:r>
            <a:r>
              <a:rPr lang="hu-HU" sz="3500" dirty="0" smtClean="0">
                <a:latin typeface="Arial"/>
                <a:cs typeface="Arial"/>
              </a:rPr>
              <a:t>oben?</a:t>
            </a:r>
          </a:p>
          <a:p>
            <a:r>
              <a:rPr lang="hu-HU" sz="3500" dirty="0" smtClean="0">
                <a:latin typeface="Arial"/>
                <a:cs typeface="Arial"/>
              </a:rPr>
              <a:t>Wie entkommen wir der Verstätigung des Zustands der Dauerkrise?</a:t>
            </a:r>
          </a:p>
          <a:p>
            <a:r>
              <a:rPr lang="en-US" sz="3500" dirty="0" err="1" smtClean="0">
                <a:latin typeface="Arial"/>
                <a:cs typeface="Arial"/>
              </a:rPr>
              <a:t>Wie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stärkt</a:t>
            </a:r>
            <a:r>
              <a:rPr lang="en-US" sz="3500" dirty="0" smtClean="0">
                <a:latin typeface="Arial"/>
                <a:cs typeface="Arial"/>
              </a:rPr>
              <a:t> man </a:t>
            </a:r>
            <a:r>
              <a:rPr lang="en-US" sz="3500" dirty="0" err="1" smtClean="0">
                <a:latin typeface="Arial"/>
                <a:cs typeface="Arial"/>
              </a:rPr>
              <a:t>transnationale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Solidarität</a:t>
            </a:r>
            <a:r>
              <a:rPr lang="en-US" sz="3500" dirty="0" smtClean="0">
                <a:latin typeface="Arial"/>
                <a:cs typeface="Arial"/>
              </a:rPr>
              <a:t>?</a:t>
            </a:r>
          </a:p>
          <a:p>
            <a:r>
              <a:rPr lang="pl-PL" sz="3600" dirty="0" smtClean="0">
                <a:latin typeface="Arial"/>
                <a:cs typeface="Arial"/>
              </a:rPr>
              <a:t>Wie </a:t>
            </a:r>
            <a:r>
              <a:rPr lang="de-DE" sz="3600" dirty="0" smtClean="0">
                <a:latin typeface="Arial"/>
                <a:cs typeface="Arial"/>
              </a:rPr>
              <a:t>können die oftmals auf </a:t>
            </a:r>
            <a:r>
              <a:rPr lang="en-US" sz="3600" dirty="0" err="1" smtClean="0">
                <a:latin typeface="Arial"/>
                <a:cs typeface="Arial"/>
              </a:rPr>
              <a:t>lokaler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Ebene</a:t>
            </a:r>
            <a:r>
              <a:rPr lang="en-US" sz="3600" dirty="0" smtClean="0">
                <a:latin typeface="Arial"/>
                <a:cs typeface="Arial"/>
              </a:rPr>
              <a:t> in Europa </a:t>
            </a:r>
            <a:r>
              <a:rPr lang="de-DE" sz="3600" dirty="0" smtClean="0">
                <a:latin typeface="Arial"/>
                <a:cs typeface="Arial"/>
              </a:rPr>
              <a:t>bereits entwickelten </a:t>
            </a:r>
            <a:r>
              <a:rPr lang="nl-NL" sz="3600" dirty="0" err="1" smtClean="0">
                <a:latin typeface="Arial"/>
                <a:cs typeface="Arial"/>
              </a:rPr>
              <a:t>Ideen</a:t>
            </a:r>
            <a:r>
              <a:rPr lang="nl-NL" sz="3600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und </a:t>
            </a:r>
            <a:r>
              <a:rPr lang="de-DE" sz="3600" dirty="0" smtClean="0">
                <a:latin typeface="Arial"/>
                <a:cs typeface="Arial"/>
              </a:rPr>
              <a:t>Konzepte erfolgreich auf die </a:t>
            </a:r>
            <a:r>
              <a:rPr lang="en-US" sz="3600" dirty="0" err="1" smtClean="0">
                <a:latin typeface="Arial"/>
                <a:cs typeface="Arial"/>
              </a:rPr>
              <a:t>transnationale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Ebene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de-DE" sz="3600" dirty="0" err="1" smtClean="0">
                <a:latin typeface="Arial"/>
                <a:cs typeface="Arial"/>
              </a:rPr>
              <a:t>übertragen</a:t>
            </a:r>
            <a:r>
              <a:rPr lang="de-DE" sz="3600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w</a:t>
            </a:r>
            <a:r>
              <a:rPr lang="nl-NL" sz="3600" dirty="0" err="1" smtClean="0">
                <a:latin typeface="Arial"/>
                <a:cs typeface="Arial"/>
              </a:rPr>
              <a:t>erden</a:t>
            </a:r>
            <a:r>
              <a:rPr lang="nl-NL" sz="3600" dirty="0" smtClean="0">
                <a:latin typeface="Arial"/>
                <a:cs typeface="Arial"/>
              </a:rPr>
              <a:t>?</a:t>
            </a:r>
            <a:endParaRPr lang="en-US" sz="3600" baseline="0" dirty="0" smtClean="0">
              <a:latin typeface="Arial"/>
              <a:cs typeface="Arial"/>
            </a:endParaRPr>
          </a:p>
          <a:p>
            <a:endParaRPr lang="en-US" sz="3500" dirty="0" smtClean="0">
              <a:latin typeface="Arial"/>
              <a:cs typeface="Arial"/>
            </a:endParaRPr>
          </a:p>
          <a:p>
            <a:endParaRPr lang="hu-HU" sz="3500" dirty="0" smtClean="0">
              <a:latin typeface="Arial"/>
              <a:cs typeface="Arial"/>
            </a:endParaRPr>
          </a:p>
          <a:p>
            <a:endParaRPr lang="en-US" sz="3500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6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-new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90" y="701524"/>
            <a:ext cx="2397079" cy="2937773"/>
          </a:xfrm>
          <a:prstGeom prst="rect">
            <a:avLst/>
          </a:prstGeom>
        </p:spPr>
      </p:pic>
      <p:pic>
        <p:nvPicPr>
          <p:cNvPr id="4" name="Content Placeholder 3" descr="rainbow_logo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8" b="11088"/>
          <a:stretch>
            <a:fillRect/>
          </a:stretch>
        </p:blipFill>
        <p:spPr>
          <a:xfrm>
            <a:off x="5135722" y="3322287"/>
            <a:ext cx="4256870" cy="2341114"/>
          </a:xfrm>
          <a:prstGeom prst="rect">
            <a:avLst/>
          </a:prstGeom>
        </p:spPr>
      </p:pic>
      <p:pic>
        <p:nvPicPr>
          <p:cNvPr id="5" name="Picture 4" descr="OpenAccessNow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4" y="4784960"/>
            <a:ext cx="2923205" cy="1442620"/>
          </a:xfrm>
          <a:prstGeom prst="rect">
            <a:avLst/>
          </a:prstGeom>
        </p:spPr>
      </p:pic>
      <p:pic>
        <p:nvPicPr>
          <p:cNvPr id="9" name="Picture 8" descr="Bildschirmfoto 2015-03-10 um 00.39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22" y="311452"/>
            <a:ext cx="3580217" cy="1858959"/>
          </a:xfrm>
          <a:prstGeom prst="rect">
            <a:avLst/>
          </a:prstGeom>
        </p:spPr>
      </p:pic>
      <p:pic>
        <p:nvPicPr>
          <p:cNvPr id="10" name="Picture 9" descr="Bildschirmfoto 2015-03-10 um 00.40.1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07" y="5381142"/>
            <a:ext cx="3571784" cy="121371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090930" y="1629149"/>
            <a:ext cx="3043007" cy="27645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AbigENG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69" y="2443819"/>
            <a:ext cx="2615337" cy="11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railer Transeuropa Caravans documentar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982212"/>
            <a:ext cx="9144000" cy="5143952"/>
          </a:xfrm>
        </p:spPr>
      </p:pic>
    </p:spTree>
    <p:extLst>
      <p:ext uri="{BB962C8B-B14F-4D97-AF65-F5344CB8AC3E}">
        <p14:creationId xmlns:p14="http://schemas.microsoft.com/office/powerpoint/2010/main" val="37464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 / </a:t>
            </a:r>
            <a:r>
              <a:rPr lang="en-US" dirty="0" err="1" smtClean="0"/>
              <a:t>citizenspact</a:t>
            </a:r>
            <a:r>
              <a:rPr lang="en-US" dirty="0" smtClean="0"/>
              <a:t> / campus / citizens rights trainings </a:t>
            </a:r>
            <a:r>
              <a:rPr lang="en-US" dirty="0" err="1" smtClean="0"/>
              <a:t>programme</a:t>
            </a:r>
            <a:r>
              <a:rPr lang="en-US" dirty="0" smtClean="0"/>
              <a:t> (launch end of march for applicants)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caravsn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5834"/>
          <a:stretch>
            <a:fillRect/>
          </a:stretch>
        </p:blipFill>
        <p:spPr>
          <a:xfrm>
            <a:off x="-7828" y="497741"/>
            <a:ext cx="9151828" cy="50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europa Festival 2012 mkt- SOCIAL ENTERPRISE 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5" y="0"/>
            <a:ext cx="484621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30564" y="1701024"/>
            <a:ext cx="1773092" cy="64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ogo Fondation Hippocrèn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36" y="3402524"/>
            <a:ext cx="1222365" cy="1222365"/>
          </a:xfrm>
          <a:prstGeom prst="rect">
            <a:avLst/>
          </a:prstGeom>
        </p:spPr>
      </p:pic>
      <p:pic>
        <p:nvPicPr>
          <p:cNvPr id="7" name="Picture 6" descr="Bundneszentrale für politische Bildung -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6" y="3293125"/>
            <a:ext cx="2690677" cy="1123809"/>
          </a:xfrm>
          <a:prstGeom prst="rect">
            <a:avLst/>
          </a:prstGeom>
        </p:spPr>
      </p:pic>
      <p:pic>
        <p:nvPicPr>
          <p:cNvPr id="9" name="Picture 8" descr="Logo OS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38" y="3402524"/>
            <a:ext cx="2747506" cy="641890"/>
          </a:xfrm>
          <a:prstGeom prst="rect">
            <a:avLst/>
          </a:prstGeom>
        </p:spPr>
      </p:pic>
      <p:pic>
        <p:nvPicPr>
          <p:cNvPr id="11" name="Picture 10" descr="citizenship_e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43" y="1417638"/>
            <a:ext cx="1841500" cy="1358900"/>
          </a:xfrm>
          <a:prstGeom prst="rect">
            <a:avLst/>
          </a:prstGeom>
        </p:spPr>
      </p:pic>
      <p:pic>
        <p:nvPicPr>
          <p:cNvPr id="12" name="Picture 11" descr="DEF flag-logoeac-YOUTH_E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09" y="1417638"/>
            <a:ext cx="2423514" cy="877952"/>
          </a:xfrm>
          <a:prstGeom prst="rect">
            <a:avLst/>
          </a:prstGeom>
        </p:spPr>
      </p:pic>
      <p:pic>
        <p:nvPicPr>
          <p:cNvPr id="13" name="Picture 12" descr="allianz-kulturstiftung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35" y="4926721"/>
            <a:ext cx="2442608" cy="690079"/>
          </a:xfrm>
          <a:prstGeom prst="rect">
            <a:avLst/>
          </a:prstGeom>
        </p:spPr>
      </p:pic>
      <p:pic>
        <p:nvPicPr>
          <p:cNvPr id="14" name="Picture 13" descr="Böll foundation - 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06" y="4806067"/>
            <a:ext cx="3720893" cy="259671"/>
          </a:xfrm>
          <a:prstGeom prst="rect">
            <a:avLst/>
          </a:prstGeom>
        </p:spPr>
      </p:pic>
      <p:pic>
        <p:nvPicPr>
          <p:cNvPr id="16" name="Picture 15" descr="mercator-logo-header-660px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38" y="5065739"/>
            <a:ext cx="4873301" cy="1277396"/>
          </a:xfrm>
          <a:prstGeom prst="rect">
            <a:avLst/>
          </a:prstGeom>
        </p:spPr>
      </p:pic>
      <p:pic>
        <p:nvPicPr>
          <p:cNvPr id="17" name="Picture 16" descr="ErsteStiftung-Logo-Print-CMYK-positiv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23" y="952304"/>
            <a:ext cx="3801837" cy="26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BC00CDB5DFC9409446862EF7CDFA71" ma:contentTypeVersion="0" ma:contentTypeDescription="Ein neues Dokument erstellen." ma:contentTypeScope="" ma:versionID="741c5a296152c130d272ba0527e0eafe">
  <xsd:schema xmlns:xsd="http://www.w3.org/2001/XMLSchema" xmlns:xs="http://www.w3.org/2001/XMLSchema" xmlns:p="http://schemas.microsoft.com/office/2006/metadata/properties" xmlns:ns2="6f0a3180-0d58-4fc7-9007-32245eb00e3f" targetNamespace="http://schemas.microsoft.com/office/2006/metadata/properties" ma:root="true" ma:fieldsID="d8bb323f9bfe478474aadab2c9779784" ns2:_="">
    <xsd:import namespace="6f0a3180-0d58-4fc7-9007-32245eb00e3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3180-0d58-4fc7-9007-32245eb00e3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0a3180-0d58-4fc7-9007-32245eb00e3f">424FKUMM25N5-570-3197</_dlc_DocId>
    <_dlc_DocIdUrl xmlns="6f0a3180-0d58-4fc7-9007-32245eb00e3f">
      <Url>http://intranet/Transferstelle/_layouts/DocIdRedir.aspx?ID=424FKUMM25N5-570-3197</Url>
      <Description>424FKUMM25N5-570-3197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D9541-2A99-4096-80FE-34ABAEA30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a3180-0d58-4fc7-9007-32245eb00e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4FD32-C3C9-456D-9EF6-3EB5E4EDC6B6}">
  <ds:schemaRefs>
    <ds:schemaRef ds:uri="6f0a3180-0d58-4fc7-9007-32245eb00e3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104B902-C595-4282-B425-AADC74B3638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0C6FCEC-9CDB-4A59-935D-D61E134E5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Bildschirmpräsentation (4:3)</PresentationFormat>
  <Paragraphs>69</Paragraphs>
  <Slides>10</Slides>
  <Notes>8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Funders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</dc:creator>
  <cp:lastModifiedBy>Frank Peil</cp:lastModifiedBy>
  <cp:revision>33</cp:revision>
  <dcterms:created xsi:type="dcterms:W3CDTF">2015-03-06T14:41:05Z</dcterms:created>
  <dcterms:modified xsi:type="dcterms:W3CDTF">2015-04-02T08:28:52Z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d441e61c-13ee-4284-8058-168704074925</vt:lpwstr>
  </property>
  <property fmtid="{D5CDD505-2E9C-101B-9397-08002B2CF9AE}" pid="3" name="ContentTypeId">
    <vt:lpwstr>0x0101000FBC00CDB5DFC9409446862EF7CDFA71</vt:lpwstr>
  </property>
</Properties>
</file>